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4" r:id="rId1"/>
  </p:sldMasterIdLst>
  <p:notesMasterIdLst>
    <p:notesMasterId r:id="rId21"/>
  </p:notesMasterIdLst>
  <p:handoutMasterIdLst>
    <p:handoutMasterId r:id="rId22"/>
  </p:handoutMasterIdLst>
  <p:sldIdLst>
    <p:sldId id="256" r:id="rId2"/>
    <p:sldId id="258" r:id="rId3"/>
    <p:sldId id="259"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 id="275" r:id="rId18"/>
    <p:sldId id="276" r:id="rId19"/>
    <p:sldId id="277" r:id="rId20"/>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9" autoAdjust="0"/>
    <p:restoredTop sz="94522"/>
  </p:normalViewPr>
  <p:slideViewPr>
    <p:cSldViewPr snapToGrid="0" snapToObjects="1">
      <p:cViewPr>
        <p:scale>
          <a:sx n="80" d="100"/>
          <a:sy n="80" d="100"/>
        </p:scale>
        <p:origin x="684" y="-89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utler" userId="9377bbca-0297-4ed0-b502-ef74239f122d" providerId="ADAL" clId="{38D19154-A68B-41F1-AEA6-B0EB06E9D6AF}"/>
    <pc:docChg chg="custSel modSld">
      <pc:chgData name="Rachel Butler" userId="9377bbca-0297-4ed0-b502-ef74239f122d" providerId="ADAL" clId="{38D19154-A68B-41F1-AEA6-B0EB06E9D6AF}" dt="2023-06-22T18:57:15.371" v="5" actId="20577"/>
      <pc:docMkLst>
        <pc:docMk/>
      </pc:docMkLst>
      <pc:sldChg chg="delSp modSp mod">
        <pc:chgData name="Rachel Butler" userId="9377bbca-0297-4ed0-b502-ef74239f122d" providerId="ADAL" clId="{38D19154-A68B-41F1-AEA6-B0EB06E9D6AF}" dt="2023-06-22T18:57:00.077" v="4" actId="478"/>
        <pc:sldMkLst>
          <pc:docMk/>
          <pc:sldMk cId="1796303551" sldId="256"/>
        </pc:sldMkLst>
        <pc:spChg chg="del mod">
          <ac:chgData name="Rachel Butler" userId="9377bbca-0297-4ed0-b502-ef74239f122d" providerId="ADAL" clId="{38D19154-A68B-41F1-AEA6-B0EB06E9D6AF}" dt="2023-06-22T18:56:57.163" v="3" actId="478"/>
          <ac:spMkLst>
            <pc:docMk/>
            <pc:sldMk cId="1796303551" sldId="256"/>
            <ac:spMk id="8" creationId="{463777BB-F71D-264A-A6C6-AF91ABA6ADC2}"/>
          </ac:spMkLst>
        </pc:spChg>
        <pc:spChg chg="del">
          <ac:chgData name="Rachel Butler" userId="9377bbca-0297-4ed0-b502-ef74239f122d" providerId="ADAL" clId="{38D19154-A68B-41F1-AEA6-B0EB06E9D6AF}" dt="2023-06-22T18:57:00.077" v="4" actId="478"/>
          <ac:spMkLst>
            <pc:docMk/>
            <pc:sldMk cId="1796303551" sldId="256"/>
            <ac:spMk id="9" creationId="{2BD8FCDD-CD49-984D-92FD-CCD93317C0E8}"/>
          </ac:spMkLst>
        </pc:spChg>
        <pc:spChg chg="mod">
          <ac:chgData name="Rachel Butler" userId="9377bbca-0297-4ed0-b502-ef74239f122d" providerId="ADAL" clId="{38D19154-A68B-41F1-AEA6-B0EB06E9D6AF}" dt="2023-06-22T18:56:49.895" v="1" actId="20577"/>
          <ac:spMkLst>
            <pc:docMk/>
            <pc:sldMk cId="1796303551" sldId="256"/>
            <ac:spMk id="14" creationId="{C8692052-6A29-B840-B05C-84A979CEC525}"/>
          </ac:spMkLst>
        </pc:spChg>
      </pc:sldChg>
      <pc:sldChg chg="modSp mod">
        <pc:chgData name="Rachel Butler" userId="9377bbca-0297-4ed0-b502-ef74239f122d" providerId="ADAL" clId="{38D19154-A68B-41F1-AEA6-B0EB06E9D6AF}" dt="2023-06-22T18:57:15.371" v="5" actId="20577"/>
        <pc:sldMkLst>
          <pc:docMk/>
          <pc:sldMk cId="706621037" sldId="259"/>
        </pc:sldMkLst>
        <pc:spChg chg="mod">
          <ac:chgData name="Rachel Butler" userId="9377bbca-0297-4ed0-b502-ef74239f122d" providerId="ADAL" clId="{38D19154-A68B-41F1-AEA6-B0EB06E9D6AF}" dt="2023-06-22T18:57:15.371" v="5" actId="20577"/>
          <ac:spMkLst>
            <pc:docMk/>
            <pc:sldMk cId="706621037" sldId="259"/>
            <ac:spMk id="6" creationId="{0F4869F4-1F16-FA40-9A65-2FDA5CAAAA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042B12-46B1-4F41-8ADD-FE675DEF0829}"/>
              </a:ext>
            </a:extLst>
          </p:cNvPr>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a:extLst>
              <a:ext uri="{FF2B5EF4-FFF2-40B4-BE49-F238E27FC236}">
                <a16:creationId xmlns:a16="http://schemas.microsoft.com/office/drawing/2014/main" id="{7597D065-DB31-FE4A-B7F9-06D76898D23E}"/>
              </a:ext>
            </a:extLst>
          </p:cNvPr>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7ADCE2D1-AF01-4942-9EFF-A389558D175A}" type="datetimeFigureOut">
              <a:rPr lang="en-US" smtClean="0"/>
              <a:pPr/>
              <a:t>7/25/2023</a:t>
            </a:fld>
            <a:endParaRPr lang="en-US"/>
          </a:p>
        </p:txBody>
      </p:sp>
      <p:sp>
        <p:nvSpPr>
          <p:cNvPr id="4" name="Footer Placeholder 3">
            <a:extLst>
              <a:ext uri="{FF2B5EF4-FFF2-40B4-BE49-F238E27FC236}">
                <a16:creationId xmlns:a16="http://schemas.microsoft.com/office/drawing/2014/main" id="{C0FA28CA-E891-8C48-B96A-A4B79C9F3B95}"/>
              </a:ext>
            </a:extLst>
          </p:cNvPr>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3A36EA-6DE9-5D4F-8C7E-C0BCC8CE0A36}"/>
              </a:ext>
            </a:extLst>
          </p:cNvPr>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33349008-29D7-884B-8327-D100CF13842D}" type="slidenum">
              <a:rPr lang="en-US" smtClean="0"/>
              <a:pPr/>
              <a:t>‹#›</a:t>
            </a:fld>
            <a:endParaRPr lang="en-US"/>
          </a:p>
        </p:txBody>
      </p:sp>
    </p:spTree>
    <p:extLst>
      <p:ext uri="{BB962C8B-B14F-4D97-AF65-F5344CB8AC3E}">
        <p14:creationId xmlns:p14="http://schemas.microsoft.com/office/powerpoint/2010/main" val="16450892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81962C72-5CF6-7442-9174-29F3FD192242}" type="datetimeFigureOut">
              <a:rPr lang="en-US" smtClean="0"/>
              <a:pPr/>
              <a:t>7/25/2023</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88CFE484-BCF9-4543-BEAD-2536C993624F}" type="slidenum">
              <a:rPr lang="en-US" smtClean="0"/>
              <a:pPr/>
              <a:t>‹#›</a:t>
            </a:fld>
            <a:endParaRPr lang="en-US"/>
          </a:p>
        </p:txBody>
      </p:sp>
    </p:spTree>
    <p:extLst>
      <p:ext uri="{BB962C8B-B14F-4D97-AF65-F5344CB8AC3E}">
        <p14:creationId xmlns:p14="http://schemas.microsoft.com/office/powerpoint/2010/main" val="931307502"/>
      </p:ext>
    </p:extLst>
  </p:cSld>
  <p:clrMap bg1="lt1" tx1="dk1" bg2="lt2" tx2="dk2" accent1="accent1" accent2="accent2" accent3="accent3" accent4="accent4" accent5="accent5" accent6="accent6" hlink="hlink" folHlink="folHlink"/>
  <p:hf hdr="0" dt="0"/>
  <p:notesStyle>
    <a:lvl1pPr marL="0" algn="l" defTabSz="914294" rtl="0" eaLnBrk="1" latinLnBrk="0" hangingPunct="1">
      <a:defRPr sz="1200" kern="1200">
        <a:solidFill>
          <a:schemeClr val="tx1"/>
        </a:solidFill>
        <a:latin typeface="+mn-lt"/>
        <a:ea typeface="+mn-ea"/>
        <a:cs typeface="+mn-cs"/>
      </a:defRPr>
    </a:lvl1pPr>
    <a:lvl2pPr marL="457146"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0" algn="l" defTabSz="914294" rtl="0" eaLnBrk="1" latinLnBrk="0" hangingPunct="1">
      <a:defRPr sz="1200" kern="1200">
        <a:solidFill>
          <a:schemeClr val="tx1"/>
        </a:solidFill>
        <a:latin typeface="+mn-lt"/>
        <a:ea typeface="+mn-ea"/>
        <a:cs typeface="+mn-cs"/>
      </a:defRPr>
    </a:lvl4pPr>
    <a:lvl5pPr marL="1828586" algn="l" defTabSz="914294" rtl="0" eaLnBrk="1" latinLnBrk="0" hangingPunct="1">
      <a:defRPr sz="1200" kern="1200">
        <a:solidFill>
          <a:schemeClr val="tx1"/>
        </a:solidFill>
        <a:latin typeface="+mn-lt"/>
        <a:ea typeface="+mn-ea"/>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15608" y="219388"/>
            <a:ext cx="7317061" cy="748175"/>
          </a:xfrm>
        </p:spPr>
        <p:txBody>
          <a:bodyPr anchor="b">
            <a:normAutofit/>
          </a:bodyPr>
          <a:lstStyle>
            <a:lvl1pPr algn="r">
              <a:defRPr sz="3300"/>
            </a:lvl1pPr>
          </a:lstStyle>
          <a:p>
            <a:r>
              <a:rPr lang="en-US" dirty="0"/>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5" name="Footer Placeholder 4"/>
          <p:cNvSpPr>
            <a:spLocks noGrp="1"/>
          </p:cNvSpPr>
          <p:nvPr>
            <p:ph type="ftr" sz="quarter" idx="11"/>
          </p:nvPr>
        </p:nvSpPr>
        <p:spPr>
          <a:xfrm>
            <a:off x="0" y="7332317"/>
            <a:ext cx="3394710" cy="413808"/>
          </a:xfrm>
        </p:spPr>
        <p:txBody>
          <a:bodyPr/>
          <a:lstStyle/>
          <a:p>
            <a:pPr algn="l"/>
            <a:r>
              <a:rPr lang="en-US" dirty="0" err="1"/>
              <a:t>HuntsvilleBallet.org</a:t>
            </a:r>
            <a:endParaRPr lang="en-US" dirty="0"/>
          </a:p>
        </p:txBody>
      </p:sp>
      <p:sp>
        <p:nvSpPr>
          <p:cNvPr id="6" name="Slide Number Placeholder 5"/>
          <p:cNvSpPr>
            <a:spLocks noGrp="1"/>
          </p:cNvSpPr>
          <p:nvPr>
            <p:ph type="sldNum" sz="quarter" idx="12"/>
          </p:nvPr>
        </p:nvSpPr>
        <p:spPr>
          <a:xfrm>
            <a:off x="7669530" y="7257028"/>
            <a:ext cx="2263140" cy="413808"/>
          </a:xfrm>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404238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0E737FDB-B4EA-F449-B0C7-2FA0E01149B0}" type="datetime1">
              <a:rPr lang="en-US" smtClean="0"/>
              <a:pPr/>
              <a:t>7/25/2023</a:t>
            </a:fld>
            <a:endParaRPr lang="en-US"/>
          </a:p>
        </p:txBody>
      </p:sp>
      <p:sp>
        <p:nvSpPr>
          <p:cNvPr id="5" name="Footer Placeholder 4"/>
          <p:cNvSpPr>
            <a:spLocks noGrp="1"/>
          </p:cNvSpPr>
          <p:nvPr>
            <p:ph type="ftr" sz="quarter" idx="11"/>
          </p:nvPr>
        </p:nvSpPr>
        <p:spPr/>
        <p:txBody>
          <a:bodyPr/>
          <a:lstStyle/>
          <a:p>
            <a:r>
              <a:rPr lang="en-US"/>
              <a:t>Huntsville Ballet School</a:t>
            </a:r>
          </a:p>
        </p:txBody>
      </p:sp>
      <p:sp>
        <p:nvSpPr>
          <p:cNvPr id="6" name="Slide Number Placeholder 5"/>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236567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C4FEC9D2-6331-FC4D-A5B6-B77CC25FD0D5}" type="datetime1">
              <a:rPr lang="en-US" smtClean="0"/>
              <a:pPr/>
              <a:t>7/25/2023</a:t>
            </a:fld>
            <a:endParaRPr lang="en-US"/>
          </a:p>
        </p:txBody>
      </p:sp>
      <p:sp>
        <p:nvSpPr>
          <p:cNvPr id="5" name="Footer Placeholder 4"/>
          <p:cNvSpPr>
            <a:spLocks noGrp="1"/>
          </p:cNvSpPr>
          <p:nvPr>
            <p:ph type="ftr" sz="quarter" idx="11"/>
          </p:nvPr>
        </p:nvSpPr>
        <p:spPr/>
        <p:txBody>
          <a:bodyPr/>
          <a:lstStyle/>
          <a:p>
            <a:r>
              <a:rPr lang="en-US"/>
              <a:t>Huntsville Ballet School</a:t>
            </a:r>
          </a:p>
        </p:txBody>
      </p:sp>
      <p:sp>
        <p:nvSpPr>
          <p:cNvPr id="6" name="Slide Number Placeholder 5"/>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348617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15" y="2496763"/>
            <a:ext cx="8675370" cy="41716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91515" y="7237497"/>
            <a:ext cx="3394710" cy="413808"/>
          </a:xfrm>
          <a:prstGeom prst="rect">
            <a:avLst/>
          </a:prstGeom>
        </p:spPr>
        <p:txBody>
          <a:bodyPr/>
          <a:lstStyle/>
          <a:p>
            <a:pPr algn="l"/>
            <a:r>
              <a:rPr lang="en-US" dirty="0" err="1"/>
              <a:t>HuntsvilleBallet.org</a:t>
            </a:r>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1FBB8288-81CC-FA47-9543-A23F50F09E18}"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2A3A8FD-184A-B845-B36A-26D0E4D328E6}"/>
              </a:ext>
            </a:extLst>
          </p:cNvPr>
          <p:cNvPicPr>
            <a:picLocks noChangeAspect="1"/>
          </p:cNvPicPr>
          <p:nvPr userDrawn="1"/>
        </p:nvPicPr>
        <p:blipFill>
          <a:blip r:embed="rId2"/>
          <a:stretch>
            <a:fillRect/>
          </a:stretch>
        </p:blipFill>
        <p:spPr>
          <a:xfrm>
            <a:off x="3847326" y="155200"/>
            <a:ext cx="2363748" cy="757495"/>
          </a:xfrm>
          <a:prstGeom prst="rect">
            <a:avLst/>
          </a:prstGeom>
        </p:spPr>
      </p:pic>
      <p:sp>
        <p:nvSpPr>
          <p:cNvPr id="11" name="Title 10">
            <a:extLst>
              <a:ext uri="{FF2B5EF4-FFF2-40B4-BE49-F238E27FC236}">
                <a16:creationId xmlns:a16="http://schemas.microsoft.com/office/drawing/2014/main" id="{95238475-7272-794E-ACA6-698DF6E0B3C1}"/>
              </a:ext>
            </a:extLst>
          </p:cNvPr>
          <p:cNvSpPr>
            <a:spLocks noGrp="1"/>
          </p:cNvSpPr>
          <p:nvPr>
            <p:ph type="title"/>
          </p:nvPr>
        </p:nvSpPr>
        <p:spPr>
          <a:xfrm>
            <a:off x="691515" y="773058"/>
            <a:ext cx="8675370" cy="150230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87607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lgn="l"/>
            <a:r>
              <a:rPr lang="en-US"/>
              <a:t>HuntsvilleBallet.org</a:t>
            </a:r>
            <a:endParaRPr lang="en-US" dirty="0"/>
          </a:p>
        </p:txBody>
      </p:sp>
      <p:sp>
        <p:nvSpPr>
          <p:cNvPr id="6" name="Slide Number Placeholder 5"/>
          <p:cNvSpPr>
            <a:spLocks noGrp="1"/>
          </p:cNvSpPr>
          <p:nvPr>
            <p:ph type="sldNum" sz="quarter" idx="12"/>
          </p:nvPr>
        </p:nvSpPr>
        <p:spPr>
          <a:xfrm>
            <a:off x="7685080" y="7294130"/>
            <a:ext cx="2263140" cy="413808"/>
          </a:xfrm>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159758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r>
              <a:rPr lang="en-US"/>
              <a:t>HuntsvilleBallet.org</a:t>
            </a:r>
            <a:endParaRPr lang="en-US" dirty="0"/>
          </a:p>
        </p:txBody>
      </p:sp>
      <p:sp>
        <p:nvSpPr>
          <p:cNvPr id="6" name="Slide Number Placeholder 5"/>
          <p:cNvSpPr>
            <a:spLocks noGrp="1"/>
          </p:cNvSpPr>
          <p:nvPr>
            <p:ph type="sldNum" sz="quarter" idx="12"/>
          </p:nvPr>
        </p:nvSpPr>
        <p:spPr>
          <a:xfrm>
            <a:off x="7685080" y="7294130"/>
            <a:ext cx="2263140" cy="413808"/>
          </a:xfrm>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419336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42433950-DCE1-1C4B-8EB8-1D102E7703B3}" type="datetime1">
              <a:rPr lang="en-US" smtClean="0"/>
              <a:pPr/>
              <a:t>7/25/2023</a:t>
            </a:fld>
            <a:endParaRPr lang="en-US"/>
          </a:p>
        </p:txBody>
      </p:sp>
      <p:sp>
        <p:nvSpPr>
          <p:cNvPr id="6" name="Footer Placeholder 5"/>
          <p:cNvSpPr>
            <a:spLocks noGrp="1"/>
          </p:cNvSpPr>
          <p:nvPr>
            <p:ph type="ftr" sz="quarter" idx="11"/>
          </p:nvPr>
        </p:nvSpPr>
        <p:spPr/>
        <p:txBody>
          <a:bodyPr/>
          <a:lstStyle/>
          <a:p>
            <a:r>
              <a:rPr lang="en-US"/>
              <a:t>Huntsville Ballet School</a:t>
            </a:r>
          </a:p>
        </p:txBody>
      </p:sp>
      <p:sp>
        <p:nvSpPr>
          <p:cNvPr id="7" name="Slide Number Placeholder 6"/>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147911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52853D3B-6618-6B4E-A35A-1C306D181363}" type="datetime1">
              <a:rPr lang="en-US" smtClean="0"/>
              <a:pPr/>
              <a:t>7/25/2023</a:t>
            </a:fld>
            <a:endParaRPr lang="en-US"/>
          </a:p>
        </p:txBody>
      </p:sp>
      <p:sp>
        <p:nvSpPr>
          <p:cNvPr id="8" name="Footer Placeholder 7"/>
          <p:cNvSpPr>
            <a:spLocks noGrp="1"/>
          </p:cNvSpPr>
          <p:nvPr>
            <p:ph type="ftr" sz="quarter" idx="11"/>
          </p:nvPr>
        </p:nvSpPr>
        <p:spPr/>
        <p:txBody>
          <a:bodyPr/>
          <a:lstStyle/>
          <a:p>
            <a:r>
              <a:rPr lang="en-US"/>
              <a:t>Huntsville Ballet School</a:t>
            </a:r>
          </a:p>
        </p:txBody>
      </p:sp>
      <p:sp>
        <p:nvSpPr>
          <p:cNvPr id="9" name="Slide Number Placeholder 8"/>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78961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94CBAB0E-4CB8-8342-9AB0-9982686D8AF5}" type="datetime1">
              <a:rPr lang="en-US" smtClean="0"/>
              <a:pPr/>
              <a:t>7/25/2023</a:t>
            </a:fld>
            <a:endParaRPr lang="en-US"/>
          </a:p>
        </p:txBody>
      </p:sp>
      <p:sp>
        <p:nvSpPr>
          <p:cNvPr id="4" name="Footer Placeholder 3"/>
          <p:cNvSpPr>
            <a:spLocks noGrp="1"/>
          </p:cNvSpPr>
          <p:nvPr>
            <p:ph type="ftr" sz="quarter" idx="11"/>
          </p:nvPr>
        </p:nvSpPr>
        <p:spPr/>
        <p:txBody>
          <a:bodyPr/>
          <a:lstStyle/>
          <a:p>
            <a:r>
              <a:rPr lang="en-US"/>
              <a:t>Huntsville Ballet School</a:t>
            </a:r>
          </a:p>
        </p:txBody>
      </p:sp>
      <p:sp>
        <p:nvSpPr>
          <p:cNvPr id="5" name="Slide Number Placeholder 4"/>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33397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81D27719-D6D6-ED43-8854-75C5C64A59EA}" type="datetime1">
              <a:rPr lang="en-US" smtClean="0"/>
              <a:pPr/>
              <a:t>7/25/2023</a:t>
            </a:fld>
            <a:endParaRPr lang="en-US"/>
          </a:p>
        </p:txBody>
      </p:sp>
      <p:sp>
        <p:nvSpPr>
          <p:cNvPr id="3" name="Footer Placeholder 2"/>
          <p:cNvSpPr>
            <a:spLocks noGrp="1"/>
          </p:cNvSpPr>
          <p:nvPr>
            <p:ph type="ftr" sz="quarter" idx="11"/>
          </p:nvPr>
        </p:nvSpPr>
        <p:spPr/>
        <p:txBody>
          <a:bodyPr/>
          <a:lstStyle/>
          <a:p>
            <a:r>
              <a:rPr lang="en-US"/>
              <a:t>Huntsville Ballet School</a:t>
            </a:r>
          </a:p>
        </p:txBody>
      </p:sp>
      <p:sp>
        <p:nvSpPr>
          <p:cNvPr id="4" name="Slide Number Placeholder 3"/>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135453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8FED3CA7-1133-A24A-96D9-AD60E062D3E9}" type="datetime1">
              <a:rPr lang="en-US" smtClean="0"/>
              <a:pPr/>
              <a:t>7/25/2023</a:t>
            </a:fld>
            <a:endParaRPr lang="en-US"/>
          </a:p>
        </p:txBody>
      </p:sp>
      <p:sp>
        <p:nvSpPr>
          <p:cNvPr id="6" name="Footer Placeholder 5"/>
          <p:cNvSpPr>
            <a:spLocks noGrp="1"/>
          </p:cNvSpPr>
          <p:nvPr>
            <p:ph type="ftr" sz="quarter" idx="11"/>
          </p:nvPr>
        </p:nvSpPr>
        <p:spPr/>
        <p:txBody>
          <a:bodyPr/>
          <a:lstStyle/>
          <a:p>
            <a:r>
              <a:rPr lang="en-US"/>
              <a:t>Huntsville Ballet School</a:t>
            </a:r>
          </a:p>
        </p:txBody>
      </p:sp>
      <p:sp>
        <p:nvSpPr>
          <p:cNvPr id="7" name="Slide Number Placeholder 6"/>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2007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D2DF504-A4A9-B142-B50C-B9E3BE2C20AD}" type="datetime1">
              <a:rPr lang="en-US" smtClean="0"/>
              <a:pPr/>
              <a:t>7/25/2023</a:t>
            </a:fld>
            <a:endParaRPr lang="en-US"/>
          </a:p>
        </p:txBody>
      </p:sp>
      <p:sp>
        <p:nvSpPr>
          <p:cNvPr id="6" name="Footer Placeholder 5"/>
          <p:cNvSpPr>
            <a:spLocks noGrp="1"/>
          </p:cNvSpPr>
          <p:nvPr>
            <p:ph type="ftr" sz="quarter" idx="11"/>
          </p:nvPr>
        </p:nvSpPr>
        <p:spPr/>
        <p:txBody>
          <a:bodyPr/>
          <a:lstStyle/>
          <a:p>
            <a:r>
              <a:rPr lang="en-US"/>
              <a:t>Huntsville Ballet School</a:t>
            </a:r>
          </a:p>
        </p:txBody>
      </p:sp>
      <p:sp>
        <p:nvSpPr>
          <p:cNvPr id="7" name="Slide Number Placeholder 6"/>
          <p:cNvSpPr>
            <a:spLocks noGrp="1"/>
          </p:cNvSpPr>
          <p:nvPr>
            <p:ph type="sldNum" sz="quarter" idx="12"/>
          </p:nvPr>
        </p:nvSpPr>
        <p:spPr/>
        <p:txBody>
          <a:bodyPr/>
          <a:lstStyle/>
          <a:p>
            <a:fld id="{1FBB8288-81CC-FA47-9543-A23F50F09E18}" type="slidenum">
              <a:rPr lang="en-US" smtClean="0"/>
              <a:pPr/>
              <a:t>‹#›</a:t>
            </a:fld>
            <a:endParaRPr lang="en-US"/>
          </a:p>
        </p:txBody>
      </p:sp>
    </p:spTree>
    <p:extLst>
      <p:ext uri="{BB962C8B-B14F-4D97-AF65-F5344CB8AC3E}">
        <p14:creationId xmlns:p14="http://schemas.microsoft.com/office/powerpoint/2010/main" val="285442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8033" y="242163"/>
            <a:ext cx="5220187" cy="8301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10180" y="7294130"/>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algn="l"/>
            <a:r>
              <a:rPr lang="en-US" dirty="0" err="1"/>
              <a:t>HuntsvilleBallet.org</a:t>
            </a:r>
            <a:endParaRPr lang="en-US" dirty="0"/>
          </a:p>
        </p:txBody>
      </p:sp>
      <p:sp>
        <p:nvSpPr>
          <p:cNvPr id="6" name="Slide Number Placeholder 5"/>
          <p:cNvSpPr>
            <a:spLocks noGrp="1"/>
          </p:cNvSpPr>
          <p:nvPr>
            <p:ph type="sldNum" sz="quarter" idx="4"/>
          </p:nvPr>
        </p:nvSpPr>
        <p:spPr>
          <a:xfrm>
            <a:off x="7685080" y="7185578"/>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FBB8288-81CC-FA47-9543-A23F50F09E18}"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3A84133F-0298-9E4E-BBE2-7EB9FB6C6B26}"/>
              </a:ext>
            </a:extLst>
          </p:cNvPr>
          <p:cNvPicPr>
            <a:picLocks noChangeAspect="1"/>
          </p:cNvPicPr>
          <p:nvPr userDrawn="1"/>
        </p:nvPicPr>
        <p:blipFill>
          <a:blip r:embed="rId14"/>
          <a:stretch>
            <a:fillRect/>
          </a:stretch>
        </p:blipFill>
        <p:spPr>
          <a:xfrm>
            <a:off x="479950" y="271366"/>
            <a:ext cx="1979987" cy="634514"/>
          </a:xfrm>
          <a:prstGeom prst="rect">
            <a:avLst/>
          </a:prstGeom>
        </p:spPr>
      </p:pic>
    </p:spTree>
    <p:extLst>
      <p:ext uri="{BB962C8B-B14F-4D97-AF65-F5344CB8AC3E}">
        <p14:creationId xmlns:p14="http://schemas.microsoft.com/office/powerpoint/2010/main" val="1783811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2" r:id="rId12"/>
  </p:sldLayoutIdLst>
  <p:hf hdr="0" dt="0"/>
  <p:txStyles>
    <p:titleStyle>
      <a:lvl1pPr algn="r" defTabSz="100584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untsvilleballet.org/scho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huntsvilleballe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choolmanager@huntsvilleballe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face&#10;&#10;Description automatically generated">
            <a:extLst>
              <a:ext uri="{FF2B5EF4-FFF2-40B4-BE49-F238E27FC236}">
                <a16:creationId xmlns:a16="http://schemas.microsoft.com/office/drawing/2014/main" id="{42250B09-BAAD-BA47-A339-3BF56BF864BA}"/>
              </a:ext>
            </a:extLst>
          </p:cNvPr>
          <p:cNvPicPr>
            <a:picLocks noChangeAspect="1"/>
          </p:cNvPicPr>
          <p:nvPr/>
        </p:nvPicPr>
        <p:blipFill>
          <a:blip r:embed="rId2"/>
          <a:stretch>
            <a:fillRect/>
          </a:stretch>
        </p:blipFill>
        <p:spPr>
          <a:xfrm>
            <a:off x="225532" y="259287"/>
            <a:ext cx="4379978" cy="1403622"/>
          </a:xfrm>
          <a:prstGeom prst="rect">
            <a:avLst/>
          </a:prstGeom>
        </p:spPr>
      </p:pic>
      <p:sp>
        <p:nvSpPr>
          <p:cNvPr id="10" name="TextBox 9">
            <a:extLst>
              <a:ext uri="{FF2B5EF4-FFF2-40B4-BE49-F238E27FC236}">
                <a16:creationId xmlns:a16="http://schemas.microsoft.com/office/drawing/2014/main" id="{B862D962-7C12-144D-9EC9-A7E1BAB6BCFA}"/>
              </a:ext>
            </a:extLst>
          </p:cNvPr>
          <p:cNvSpPr txBox="1"/>
          <p:nvPr/>
        </p:nvSpPr>
        <p:spPr>
          <a:xfrm>
            <a:off x="1553227" y="5105015"/>
            <a:ext cx="6951945" cy="1069973"/>
          </a:xfrm>
          <a:prstGeom prst="rect">
            <a:avLst/>
          </a:prstGeom>
          <a:noFill/>
        </p:spPr>
        <p:txBody>
          <a:bodyPr wrap="square" rtlCol="0">
            <a:spAutoFit/>
          </a:bodyPr>
          <a:lstStyle/>
          <a:p>
            <a:pPr algn="ctr"/>
            <a:r>
              <a:rPr lang="en-US" sz="6353" dirty="0"/>
              <a:t>Student Handbook</a:t>
            </a:r>
          </a:p>
        </p:txBody>
      </p:sp>
      <p:cxnSp>
        <p:nvCxnSpPr>
          <p:cNvPr id="13" name="Straight Connector 12">
            <a:extLst>
              <a:ext uri="{FF2B5EF4-FFF2-40B4-BE49-F238E27FC236}">
                <a16:creationId xmlns:a16="http://schemas.microsoft.com/office/drawing/2014/main" id="{10CC8816-637A-3B42-ADF9-F48DA78DBA17}"/>
              </a:ext>
            </a:extLst>
          </p:cNvPr>
          <p:cNvCxnSpPr/>
          <p:nvPr/>
        </p:nvCxnSpPr>
        <p:spPr>
          <a:xfrm>
            <a:off x="1111131" y="6174988"/>
            <a:ext cx="783613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692052-6A29-B840-B05C-84A979CEC525}"/>
              </a:ext>
            </a:extLst>
          </p:cNvPr>
          <p:cNvSpPr txBox="1"/>
          <p:nvPr/>
        </p:nvSpPr>
        <p:spPr>
          <a:xfrm>
            <a:off x="2581098" y="6379437"/>
            <a:ext cx="4896203" cy="472565"/>
          </a:xfrm>
          <a:prstGeom prst="rect">
            <a:avLst/>
          </a:prstGeom>
          <a:noFill/>
        </p:spPr>
        <p:txBody>
          <a:bodyPr wrap="square" rtlCol="0">
            <a:spAutoFit/>
          </a:bodyPr>
          <a:lstStyle/>
          <a:p>
            <a:pPr algn="ctr"/>
            <a:r>
              <a:rPr lang="en-US" sz="2471" dirty="0"/>
              <a:t>2023 – 2024 School Year</a:t>
            </a:r>
          </a:p>
        </p:txBody>
      </p:sp>
      <p:pic>
        <p:nvPicPr>
          <p:cNvPr id="11" name="Shape 96">
            <a:extLst>
              <a:ext uri="{FF2B5EF4-FFF2-40B4-BE49-F238E27FC236}">
                <a16:creationId xmlns:a16="http://schemas.microsoft.com/office/drawing/2014/main" id="{5CB01F71-5FAB-674D-8F16-A8940DFACD57}"/>
              </a:ext>
            </a:extLst>
          </p:cNvPr>
          <p:cNvPicPr preferRelativeResize="0"/>
          <p:nvPr/>
        </p:nvPicPr>
        <p:blipFill rotWithShape="1">
          <a:blip r:embed="rId3">
            <a:alphaModFix/>
          </a:blip>
          <a:srcRect/>
          <a:stretch/>
        </p:blipFill>
        <p:spPr>
          <a:xfrm>
            <a:off x="111642" y="2247329"/>
            <a:ext cx="9835115" cy="2551928"/>
          </a:xfrm>
          <a:prstGeom prst="rect">
            <a:avLst/>
          </a:prstGeom>
          <a:noFill/>
          <a:ln>
            <a:noFill/>
          </a:ln>
        </p:spPr>
      </p:pic>
    </p:spTree>
    <p:extLst>
      <p:ext uri="{BB962C8B-B14F-4D97-AF65-F5344CB8AC3E}">
        <p14:creationId xmlns:p14="http://schemas.microsoft.com/office/powerpoint/2010/main" val="179630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42CD-CC8C-7744-8398-FB57EB37BCED}"/>
              </a:ext>
            </a:extLst>
          </p:cNvPr>
          <p:cNvSpPr>
            <a:spLocks noGrp="1"/>
          </p:cNvSpPr>
          <p:nvPr>
            <p:ph type="title"/>
          </p:nvPr>
        </p:nvSpPr>
        <p:spPr>
          <a:xfrm>
            <a:off x="3946284" y="198247"/>
            <a:ext cx="5652880" cy="985597"/>
          </a:xfrm>
        </p:spPr>
        <p:txBody>
          <a:bodyPr/>
          <a:lstStyle/>
          <a:p>
            <a:r>
              <a:rPr lang="en-US" dirty="0"/>
              <a:t>2023 – 2024 Divisions</a:t>
            </a:r>
          </a:p>
        </p:txBody>
      </p:sp>
      <p:sp>
        <p:nvSpPr>
          <p:cNvPr id="5" name="Slide Number Placeholder 4">
            <a:extLst>
              <a:ext uri="{FF2B5EF4-FFF2-40B4-BE49-F238E27FC236}">
                <a16:creationId xmlns:a16="http://schemas.microsoft.com/office/drawing/2014/main" id="{14CF4BB3-1CB0-AB4C-BFA9-16D5679B71BC}"/>
              </a:ext>
            </a:extLst>
          </p:cNvPr>
          <p:cNvSpPr>
            <a:spLocks noGrp="1"/>
          </p:cNvSpPr>
          <p:nvPr>
            <p:ph type="sldNum" sz="quarter" idx="12"/>
          </p:nvPr>
        </p:nvSpPr>
        <p:spPr>
          <a:xfrm>
            <a:off x="7831135" y="7050212"/>
            <a:ext cx="2057400" cy="365125"/>
          </a:xfrm>
        </p:spPr>
        <p:txBody>
          <a:bodyPr/>
          <a:lstStyle/>
          <a:p>
            <a:fld id="{1FBB8288-81CC-FA47-9543-A23F50F09E18}" type="slidenum">
              <a:rPr lang="en-US" smtClean="0"/>
              <a:pPr/>
              <a:t>9</a:t>
            </a:fld>
            <a:endParaRPr lang="en-US"/>
          </a:p>
        </p:txBody>
      </p:sp>
      <p:sp>
        <p:nvSpPr>
          <p:cNvPr id="6" name="TextBox 5">
            <a:extLst>
              <a:ext uri="{FF2B5EF4-FFF2-40B4-BE49-F238E27FC236}">
                <a16:creationId xmlns:a16="http://schemas.microsoft.com/office/drawing/2014/main" id="{5810FC15-AC2A-804C-B6AD-B40C6B5F2DEF}"/>
              </a:ext>
            </a:extLst>
          </p:cNvPr>
          <p:cNvSpPr txBox="1"/>
          <p:nvPr/>
        </p:nvSpPr>
        <p:spPr>
          <a:xfrm>
            <a:off x="459236" y="1051218"/>
            <a:ext cx="8930799" cy="830997"/>
          </a:xfrm>
          <a:prstGeom prst="rect">
            <a:avLst/>
          </a:prstGeom>
          <a:noFill/>
        </p:spPr>
        <p:txBody>
          <a:bodyPr wrap="square" rtlCol="0">
            <a:spAutoFit/>
          </a:bodyPr>
          <a:lstStyle/>
          <a:p>
            <a:pPr lvl="0"/>
            <a:r>
              <a:rPr lang="en-US" sz="1200" b="1" dirty="0">
                <a:solidFill>
                  <a:schemeClr val="dk1"/>
                </a:solidFill>
                <a:ea typeface="Calibri"/>
                <a:cs typeface="Calibri"/>
                <a:sym typeface="Calibri"/>
              </a:rPr>
              <a:t>School Division</a:t>
            </a:r>
          </a:p>
          <a:p>
            <a:pPr lvl="0"/>
            <a:r>
              <a:rPr lang="en-US" sz="1200" b="1" dirty="0">
                <a:solidFill>
                  <a:schemeClr val="dk1"/>
                </a:solidFill>
                <a:ea typeface="Calibri"/>
                <a:cs typeface="Calibri"/>
                <a:sym typeface="Calibri"/>
              </a:rPr>
              <a:t>Evaluation and placement is required for all levels ballet 1x and higher.  Age is not the only determining factor for placement, but rather at the sole discretion of the School Director.  </a:t>
            </a:r>
            <a:r>
              <a:rPr lang="en-US" sz="1200" dirty="0">
                <a:solidFill>
                  <a:schemeClr val="dk1"/>
                </a:solidFill>
                <a:ea typeface="Calibri"/>
                <a:cs typeface="Calibri"/>
                <a:sym typeface="Calibri"/>
              </a:rPr>
              <a:t>All classes in the School Division are required to meet minimums in order to be enrolled in our School Division.</a:t>
            </a:r>
            <a:endParaRPr lang="en-US" sz="1200" b="1" dirty="0">
              <a:solidFill>
                <a:schemeClr val="dk1"/>
              </a:solidFill>
              <a:ea typeface="Calibri"/>
              <a:cs typeface="Calibri"/>
              <a:sym typeface="Calibri"/>
            </a:endParaRPr>
          </a:p>
        </p:txBody>
      </p:sp>
      <p:graphicFrame>
        <p:nvGraphicFramePr>
          <p:cNvPr id="3" name="Table 2">
            <a:extLst>
              <a:ext uri="{FF2B5EF4-FFF2-40B4-BE49-F238E27FC236}">
                <a16:creationId xmlns:a16="http://schemas.microsoft.com/office/drawing/2014/main" id="{564A83A7-C114-0D42-9760-9F9B11D5A2C8}"/>
              </a:ext>
            </a:extLst>
          </p:cNvPr>
          <p:cNvGraphicFramePr>
            <a:graphicFrameLocks noGrp="1"/>
          </p:cNvGraphicFramePr>
          <p:nvPr>
            <p:extLst>
              <p:ext uri="{D42A27DB-BD31-4B8C-83A1-F6EECF244321}">
                <p14:modId xmlns:p14="http://schemas.microsoft.com/office/powerpoint/2010/main" val="2193398729"/>
              </p:ext>
            </p:extLst>
          </p:nvPr>
        </p:nvGraphicFramePr>
        <p:xfrm>
          <a:off x="933775" y="1919360"/>
          <a:ext cx="8190849" cy="5074920"/>
        </p:xfrm>
        <a:graphic>
          <a:graphicData uri="http://schemas.openxmlformats.org/drawingml/2006/table">
            <a:tbl>
              <a:tblPr firstRow="1" bandRow="1">
                <a:tableStyleId>{5C22544A-7EE6-4342-B048-85BDC9FD1C3A}</a:tableStyleId>
              </a:tblPr>
              <a:tblGrid>
                <a:gridCol w="747917">
                  <a:extLst>
                    <a:ext uri="{9D8B030D-6E8A-4147-A177-3AD203B41FA5}">
                      <a16:colId xmlns:a16="http://schemas.microsoft.com/office/drawing/2014/main" val="274604374"/>
                    </a:ext>
                  </a:extLst>
                </a:gridCol>
                <a:gridCol w="843120">
                  <a:extLst>
                    <a:ext uri="{9D8B030D-6E8A-4147-A177-3AD203B41FA5}">
                      <a16:colId xmlns:a16="http://schemas.microsoft.com/office/drawing/2014/main" val="3448694682"/>
                    </a:ext>
                  </a:extLst>
                </a:gridCol>
                <a:gridCol w="932658">
                  <a:extLst>
                    <a:ext uri="{9D8B030D-6E8A-4147-A177-3AD203B41FA5}">
                      <a16:colId xmlns:a16="http://schemas.microsoft.com/office/drawing/2014/main" val="3965379430"/>
                    </a:ext>
                  </a:extLst>
                </a:gridCol>
                <a:gridCol w="1581555">
                  <a:extLst>
                    <a:ext uri="{9D8B030D-6E8A-4147-A177-3AD203B41FA5}">
                      <a16:colId xmlns:a16="http://schemas.microsoft.com/office/drawing/2014/main" val="2169892316"/>
                    </a:ext>
                  </a:extLst>
                </a:gridCol>
                <a:gridCol w="776391">
                  <a:extLst>
                    <a:ext uri="{9D8B030D-6E8A-4147-A177-3AD203B41FA5}">
                      <a16:colId xmlns:a16="http://schemas.microsoft.com/office/drawing/2014/main" val="2591438820"/>
                    </a:ext>
                  </a:extLst>
                </a:gridCol>
                <a:gridCol w="935937">
                  <a:extLst>
                    <a:ext uri="{9D8B030D-6E8A-4147-A177-3AD203B41FA5}">
                      <a16:colId xmlns:a16="http://schemas.microsoft.com/office/drawing/2014/main" val="2189403011"/>
                    </a:ext>
                  </a:extLst>
                </a:gridCol>
                <a:gridCol w="1080785">
                  <a:extLst>
                    <a:ext uri="{9D8B030D-6E8A-4147-A177-3AD203B41FA5}">
                      <a16:colId xmlns:a16="http://schemas.microsoft.com/office/drawing/2014/main" val="1536262012"/>
                    </a:ext>
                  </a:extLst>
                </a:gridCol>
                <a:gridCol w="1292486">
                  <a:extLst>
                    <a:ext uri="{9D8B030D-6E8A-4147-A177-3AD203B41FA5}">
                      <a16:colId xmlns:a16="http://schemas.microsoft.com/office/drawing/2014/main" val="363746188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cap="none" dirty="0"/>
                        <a:t>Level</a:t>
                      </a:r>
                    </a:p>
                  </a:txBody>
                  <a:tcPr/>
                </a:tc>
                <a:tc>
                  <a:txBody>
                    <a:bodyPr/>
                    <a:lstStyle/>
                    <a:p>
                      <a:pPr algn="ctr"/>
                      <a:r>
                        <a:rPr lang="en-US" sz="900" dirty="0"/>
                        <a:t>Min. Flat Classes p/ </a:t>
                      </a:r>
                      <a:r>
                        <a:rPr lang="en-US" sz="900" dirty="0" err="1"/>
                        <a:t>wk</a:t>
                      </a:r>
                      <a:endParaRPr lang="en-US" sz="900" dirty="0"/>
                    </a:p>
                  </a:txBody>
                  <a:tcPr/>
                </a:tc>
                <a:tc>
                  <a:txBody>
                    <a:bodyPr/>
                    <a:lstStyle/>
                    <a:p>
                      <a:pPr algn="ctr"/>
                      <a:r>
                        <a:rPr lang="en-US" sz="900" b="1" dirty="0"/>
                        <a:t>Recommended Classes p/ </a:t>
                      </a:r>
                      <a:r>
                        <a:rPr lang="en-US" sz="900" b="1" dirty="0" err="1"/>
                        <a:t>wk</a:t>
                      </a:r>
                      <a:endParaRPr lang="en-US" sz="900" b="1" dirty="0"/>
                    </a:p>
                  </a:txBody>
                  <a:tcPr/>
                </a:tc>
                <a:tc>
                  <a:txBody>
                    <a:bodyPr/>
                    <a:lstStyle/>
                    <a:p>
                      <a:pPr algn="ctr"/>
                      <a:r>
                        <a:rPr lang="en-US" sz="900" b="1" dirty="0"/>
                        <a:t>Performance Opportunities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Pointe Class Progression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cap="none" dirty="0"/>
                        <a:t>Leotard Color</a:t>
                      </a:r>
                    </a:p>
                  </a:txBody>
                  <a:tcPr/>
                </a:tc>
                <a:tc>
                  <a:txBody>
                    <a:bodyPr/>
                    <a:lstStyle/>
                    <a:p>
                      <a:pPr algn="ctr"/>
                      <a:r>
                        <a:rPr lang="en-US" sz="900" b="1" dirty="0"/>
                        <a:t>Tights</a:t>
                      </a:r>
                    </a:p>
                  </a:txBody>
                  <a:tcPr/>
                </a:tc>
                <a:tc>
                  <a:txBody>
                    <a:bodyPr/>
                    <a:lstStyle/>
                    <a:p>
                      <a:pPr algn="ctr"/>
                      <a:r>
                        <a:rPr lang="en-US" sz="900" b="1" dirty="0"/>
                        <a:t>Shoes</a:t>
                      </a:r>
                    </a:p>
                  </a:txBody>
                  <a:tcPr/>
                </a:tc>
                <a:extLst>
                  <a:ext uri="{0D108BD9-81ED-4DB2-BD59-A6C34878D82A}">
                    <a16:rowId xmlns:a16="http://schemas.microsoft.com/office/drawing/2014/main" val="1267384535"/>
                  </a:ext>
                </a:extLst>
              </a:tr>
              <a:tr h="358007">
                <a:tc>
                  <a:txBody>
                    <a:bodyPr/>
                    <a:lstStyle/>
                    <a:p>
                      <a:pPr algn="ctr"/>
                      <a:r>
                        <a:rPr lang="en-US" sz="900" dirty="0"/>
                        <a:t>Ballet 1</a:t>
                      </a:r>
                    </a:p>
                  </a:txBody>
                  <a:tcPr/>
                </a:tc>
                <a:tc>
                  <a:txBody>
                    <a:bodyPr/>
                    <a:lstStyle/>
                    <a:p>
                      <a:pPr algn="ctr"/>
                      <a:r>
                        <a:rPr lang="en-US" sz="900" dirty="0"/>
                        <a:t>1</a:t>
                      </a:r>
                    </a:p>
                  </a:txBody>
                  <a:tcPr/>
                </a:tc>
                <a:tc>
                  <a:txBody>
                    <a:bodyPr/>
                    <a:lstStyle/>
                    <a:p>
                      <a:pPr algn="ctr"/>
                      <a:r>
                        <a:rPr lang="en-US" sz="900" dirty="0"/>
                        <a:t>1</a:t>
                      </a:r>
                    </a:p>
                  </a:txBody>
                  <a:tcPr/>
                </a:tc>
                <a:tc>
                  <a:txBody>
                    <a:bodyPr/>
                    <a:lstStyle/>
                    <a:p>
                      <a:pPr algn="ctr"/>
                      <a:r>
                        <a:rPr lang="en-US" sz="900" dirty="0"/>
                        <a:t>Annual School Performance</a:t>
                      </a:r>
                    </a:p>
                  </a:txBody>
                  <a:tcPr/>
                </a:tc>
                <a:tc>
                  <a:txBody>
                    <a:bodyPr/>
                    <a:lstStyle/>
                    <a:p>
                      <a:pPr algn="ctr"/>
                      <a:r>
                        <a:rPr lang="en-US" sz="900" dirty="0"/>
                        <a:t>---</a:t>
                      </a:r>
                    </a:p>
                  </a:txBody>
                  <a:tcPr/>
                </a:tc>
                <a:tc>
                  <a:txBody>
                    <a:bodyPr/>
                    <a:lstStyle/>
                    <a:p>
                      <a:pPr algn="ctr"/>
                      <a:r>
                        <a:rPr lang="en-US" sz="900" dirty="0"/>
                        <a:t>Lt. Pink*</a:t>
                      </a:r>
                    </a:p>
                  </a:txBody>
                  <a:tcPr/>
                </a:tc>
                <a:tc>
                  <a:txBody>
                    <a:bodyPr/>
                    <a:lstStyle/>
                    <a:p>
                      <a:pPr algn="ctr"/>
                      <a:r>
                        <a:rPr lang="en-US" sz="900" dirty="0"/>
                        <a:t>Pink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cap="none" dirty="0"/>
                        <a:t>Full sole pink ballet slippers</a:t>
                      </a:r>
                    </a:p>
                  </a:txBody>
                  <a:tcPr/>
                </a:tc>
                <a:extLst>
                  <a:ext uri="{0D108BD9-81ED-4DB2-BD59-A6C34878D82A}">
                    <a16:rowId xmlns:a16="http://schemas.microsoft.com/office/drawing/2014/main" val="1353994346"/>
                  </a:ext>
                </a:extLst>
              </a:tr>
              <a:tr h="358007">
                <a:tc>
                  <a:txBody>
                    <a:bodyPr/>
                    <a:lstStyle/>
                    <a:p>
                      <a:pPr algn="ctr"/>
                      <a:r>
                        <a:rPr lang="en-US" sz="900" dirty="0"/>
                        <a:t>Ballet 1x</a:t>
                      </a:r>
                    </a:p>
                  </a:txBody>
                  <a:tcPr/>
                </a:tc>
                <a:tc>
                  <a:txBody>
                    <a:bodyPr/>
                    <a:lstStyle/>
                    <a:p>
                      <a:pPr algn="ctr"/>
                      <a:r>
                        <a:rPr lang="en-US" sz="900" dirty="0"/>
                        <a:t>1</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Lt. Pink*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cap="none" dirty="0"/>
                        <a:t>Full sole pink ballet slippers</a:t>
                      </a:r>
                    </a:p>
                  </a:txBody>
                  <a:tcPr/>
                </a:tc>
                <a:extLst>
                  <a:ext uri="{0D108BD9-81ED-4DB2-BD59-A6C34878D82A}">
                    <a16:rowId xmlns:a16="http://schemas.microsoft.com/office/drawing/2014/main" val="1102758812"/>
                  </a:ext>
                </a:extLst>
              </a:tr>
              <a:tr h="358007">
                <a:tc>
                  <a:txBody>
                    <a:bodyPr/>
                    <a:lstStyle/>
                    <a:p>
                      <a:pPr algn="ctr"/>
                      <a:r>
                        <a:rPr lang="en-US" sz="900" dirty="0"/>
                        <a:t>Ballet 2</a:t>
                      </a:r>
                    </a:p>
                  </a:txBody>
                  <a:tcPr/>
                </a:tc>
                <a:tc>
                  <a:txBody>
                    <a:bodyPr/>
                    <a:lstStyle/>
                    <a:p>
                      <a:pPr algn="ctr"/>
                      <a:r>
                        <a:rPr lang="en-US" sz="900" dirty="0"/>
                        <a:t>1</a:t>
                      </a:r>
                    </a:p>
                  </a:txBody>
                  <a:tcPr/>
                </a:tc>
                <a:tc>
                  <a:txBody>
                    <a:bodyPr/>
                    <a:lstStyle/>
                    <a:p>
                      <a:pPr algn="ctr"/>
                      <a:r>
                        <a:rPr lang="en-US" sz="900" dirty="0"/>
                        <a:t>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Lt. Blue*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cap="none" dirty="0"/>
                        <a:t>Full sole pink ballet slippers</a:t>
                      </a:r>
                    </a:p>
                  </a:txBody>
                  <a:tcPr/>
                </a:tc>
                <a:extLst>
                  <a:ext uri="{0D108BD9-81ED-4DB2-BD59-A6C34878D82A}">
                    <a16:rowId xmlns:a16="http://schemas.microsoft.com/office/drawing/2014/main" val="323915714"/>
                  </a:ext>
                </a:extLst>
              </a:tr>
              <a:tr h="358007">
                <a:tc>
                  <a:txBody>
                    <a:bodyPr/>
                    <a:lstStyle/>
                    <a:p>
                      <a:pPr algn="ctr"/>
                      <a:r>
                        <a:rPr lang="en-US" sz="900" dirty="0"/>
                        <a:t>Ballet 2x</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a:t>
                      </a:r>
                    </a:p>
                  </a:txBody>
                  <a:tcPr/>
                </a:tc>
                <a:tc>
                  <a:txBody>
                    <a:bodyPr/>
                    <a:lstStyle/>
                    <a:p>
                      <a:pPr algn="ctr"/>
                      <a:r>
                        <a:rPr lang="en-US" sz="900" dirty="0"/>
                        <a:t>Celestine Blue*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a:t>
                      </a:r>
                      <a:r>
                        <a:rPr lang="en-US" sz="900" u="none" strike="noStrike" cap="none" dirty="0"/>
                        <a:t>Full sole pink ballet slippers</a:t>
                      </a:r>
                    </a:p>
                  </a:txBody>
                  <a:tcPr/>
                </a:tc>
                <a:extLst>
                  <a:ext uri="{0D108BD9-81ED-4DB2-BD59-A6C34878D82A}">
                    <a16:rowId xmlns:a16="http://schemas.microsoft.com/office/drawing/2014/main" val="1658120066"/>
                  </a:ext>
                </a:extLst>
              </a:tr>
              <a:tr h="358007">
                <a:tc>
                  <a:txBody>
                    <a:bodyPr/>
                    <a:lstStyle/>
                    <a:p>
                      <a:pPr algn="ctr"/>
                      <a:r>
                        <a:rPr lang="en-US" sz="900" dirty="0"/>
                        <a:t>Ballet 3</a:t>
                      </a:r>
                    </a:p>
                  </a:txBody>
                  <a:tcPr/>
                </a:tc>
                <a:tc>
                  <a:txBody>
                    <a:bodyPr/>
                    <a:lstStyle/>
                    <a:p>
                      <a:pPr algn="ctr"/>
                      <a:r>
                        <a:rPr lang="en-US" sz="900" dirty="0"/>
                        <a:t>2</a:t>
                      </a:r>
                    </a:p>
                  </a:txBody>
                  <a:tcPr/>
                </a:tc>
                <a:tc>
                  <a:txBody>
                    <a:bodyPr/>
                    <a:lstStyle/>
                    <a:p>
                      <a:pPr algn="ctr"/>
                      <a:r>
                        <a:rPr lang="en-US" sz="9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a:t>
                      </a:r>
                    </a:p>
                  </a:txBody>
                  <a:tcPr/>
                </a:tc>
                <a:tc>
                  <a:txBody>
                    <a:bodyPr/>
                    <a:lstStyle/>
                    <a:p>
                      <a:pPr algn="ctr"/>
                      <a:r>
                        <a:rPr lang="en-US" sz="900" dirty="0"/>
                        <a:t>Tropic Green*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cap="none" dirty="0"/>
                        <a:t>Full sole pink ballet slippers</a:t>
                      </a:r>
                    </a:p>
                  </a:txBody>
                  <a:tcPr/>
                </a:tc>
                <a:extLst>
                  <a:ext uri="{0D108BD9-81ED-4DB2-BD59-A6C34878D82A}">
                    <a16:rowId xmlns:a16="http://schemas.microsoft.com/office/drawing/2014/main" val="508195714"/>
                  </a:ext>
                </a:extLst>
              </a:tr>
              <a:tr h="358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3x</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Intro to Pointe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Tropic Green*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cap="none" dirty="0"/>
                        <a:t>Full sole pink ballet slippers</a:t>
                      </a:r>
                    </a:p>
                  </a:txBody>
                  <a:tcPr/>
                </a:tc>
                <a:extLst>
                  <a:ext uri="{0D108BD9-81ED-4DB2-BD59-A6C34878D82A}">
                    <a16:rowId xmlns:a16="http://schemas.microsoft.com/office/drawing/2014/main" val="3970673468"/>
                  </a:ext>
                </a:extLst>
              </a:tr>
              <a:tr h="49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4</a:t>
                      </a:r>
                    </a:p>
                  </a:txBody>
                  <a:tcPr/>
                </a:tc>
                <a:tc>
                  <a:txBody>
                    <a:bodyPr/>
                    <a:lstStyle/>
                    <a:p>
                      <a:pPr algn="ctr"/>
                      <a:r>
                        <a:rPr lang="en-US" sz="900" dirty="0"/>
                        <a:t>3</a:t>
                      </a:r>
                    </a:p>
                  </a:txBody>
                  <a:tcPr/>
                </a:tc>
                <a:tc>
                  <a:txBody>
                    <a:bodyPr/>
                    <a:lstStyle/>
                    <a:p>
                      <a:pPr algn="ctr"/>
                      <a:r>
                        <a:rPr lang="en-US" sz="9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Pointe 1</a:t>
                      </a:r>
                    </a:p>
                  </a:txBody>
                  <a:tcPr/>
                </a:tc>
                <a:tc>
                  <a:txBody>
                    <a:bodyPr/>
                    <a:lstStyle/>
                    <a:p>
                      <a:pPr algn="ctr"/>
                      <a:r>
                        <a:rPr lang="en-US" sz="900" dirty="0"/>
                        <a:t>Dark Purple*</a:t>
                      </a:r>
                    </a:p>
                  </a:txBody>
                  <a:tcPr/>
                </a:tc>
                <a:tc>
                  <a:txBody>
                    <a:bodyPr/>
                    <a:lstStyle/>
                    <a:p>
                      <a:pPr algn="ctr"/>
                      <a:r>
                        <a:rPr lang="en-US" sz="900" b="0" i="0" u="none" strike="noStrike" kern="1200" dirty="0">
                          <a:solidFill>
                            <a:schemeClr val="dk1"/>
                          </a:solidFill>
                          <a:effectLst/>
                          <a:latin typeface="+mn-lt"/>
                          <a:ea typeface="+mn-ea"/>
                          <a:cs typeface="+mn-cs"/>
                        </a:rPr>
                        <a:t>Ballet pink mesh style tights with seams</a:t>
                      </a:r>
                      <a:endParaRPr lang="en-US" sz="900" dirty="0"/>
                    </a:p>
                  </a:txBody>
                  <a:tcPr/>
                </a:tc>
                <a:tc>
                  <a:txBody>
                    <a:bodyPr/>
                    <a:lstStyle/>
                    <a:p>
                      <a:pPr algn="ctr"/>
                      <a:r>
                        <a:rPr lang="en-US" sz="900" dirty="0"/>
                        <a:t>Pink ballet slippers; pointe shoes</a:t>
                      </a:r>
                    </a:p>
                  </a:txBody>
                  <a:tcPr/>
                </a:tc>
                <a:extLst>
                  <a:ext uri="{0D108BD9-81ED-4DB2-BD59-A6C34878D82A}">
                    <a16:rowId xmlns:a16="http://schemas.microsoft.com/office/drawing/2014/main" val="3630931235"/>
                  </a:ext>
                </a:extLst>
              </a:tr>
              <a:tr h="49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4x</a:t>
                      </a:r>
                    </a:p>
                  </a:txBody>
                  <a:tcPr/>
                </a:tc>
                <a:tc>
                  <a:txBody>
                    <a:bodyPr/>
                    <a:lstStyle/>
                    <a:p>
                      <a:pPr algn="ctr"/>
                      <a:r>
                        <a:rPr lang="en-US" sz="9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Beg Pointe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Dark Purple*</a:t>
                      </a:r>
                    </a:p>
                  </a:txBody>
                  <a:tcPr/>
                </a:tc>
                <a:tc>
                  <a:txBody>
                    <a:bodyPr/>
                    <a:lstStyle/>
                    <a:p>
                      <a:pPr algn="ctr"/>
                      <a:r>
                        <a:rPr lang="en-US" sz="900" b="0" i="0" u="none" strike="noStrike" kern="1200" dirty="0">
                          <a:solidFill>
                            <a:schemeClr val="dk1"/>
                          </a:solidFill>
                          <a:effectLst/>
                          <a:latin typeface="+mn-lt"/>
                          <a:ea typeface="+mn-ea"/>
                          <a:cs typeface="+mn-cs"/>
                        </a:rPr>
                        <a:t>Ballet pink mesh style tights with seams</a:t>
                      </a: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 ballet slippers; pointe shoes</a:t>
                      </a:r>
                    </a:p>
                    <a:p>
                      <a:pPr algn="ctr"/>
                      <a:endParaRPr lang="en-US" sz="900" dirty="0"/>
                    </a:p>
                  </a:txBody>
                  <a:tcPr/>
                </a:tc>
                <a:extLst>
                  <a:ext uri="{0D108BD9-81ED-4DB2-BD59-A6C34878D82A}">
                    <a16:rowId xmlns:a16="http://schemas.microsoft.com/office/drawing/2014/main" val="43184066"/>
                  </a:ext>
                </a:extLst>
              </a:tr>
              <a:tr h="49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5</a:t>
                      </a:r>
                    </a:p>
                  </a:txBody>
                  <a:tcPr/>
                </a:tc>
                <a:tc>
                  <a:txBody>
                    <a:bodyPr/>
                    <a:lstStyle/>
                    <a:p>
                      <a:pPr algn="ctr"/>
                      <a:r>
                        <a:rPr lang="en-US" sz="900" dirty="0"/>
                        <a:t>4</a:t>
                      </a:r>
                    </a:p>
                  </a:txBody>
                  <a:tcPr/>
                </a:tc>
                <a:tc>
                  <a:txBody>
                    <a:bodyPr/>
                    <a:lstStyle/>
                    <a:p>
                      <a:pPr algn="ctr"/>
                      <a:r>
                        <a:rPr lang="en-US" sz="9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Int Pointe</a:t>
                      </a:r>
                    </a:p>
                  </a:txBody>
                  <a:tcPr/>
                </a:tc>
                <a:tc>
                  <a:txBody>
                    <a:bodyPr/>
                    <a:lstStyle/>
                    <a:p>
                      <a:pPr algn="ctr"/>
                      <a:r>
                        <a:rPr lang="en-US" sz="900" dirty="0"/>
                        <a:t>Black*</a:t>
                      </a:r>
                    </a:p>
                  </a:txBody>
                  <a:tcPr/>
                </a:tc>
                <a:tc>
                  <a:txBody>
                    <a:bodyPr/>
                    <a:lstStyle/>
                    <a:p>
                      <a:pPr algn="ctr"/>
                      <a:r>
                        <a:rPr lang="en-US" sz="900" b="0" i="0" u="none" strike="noStrike" kern="1200" dirty="0">
                          <a:solidFill>
                            <a:schemeClr val="dk1"/>
                          </a:solidFill>
                          <a:effectLst/>
                          <a:latin typeface="+mn-lt"/>
                          <a:ea typeface="+mn-ea"/>
                          <a:cs typeface="+mn-cs"/>
                        </a:rPr>
                        <a:t>Ballet pink mesh style tights with seams</a:t>
                      </a: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 ballet slippers; pointe shoes</a:t>
                      </a:r>
                    </a:p>
                    <a:p>
                      <a:pPr algn="ctr"/>
                      <a:endParaRPr lang="en-US" sz="900" dirty="0"/>
                    </a:p>
                  </a:txBody>
                  <a:tcPr/>
                </a:tc>
                <a:extLst>
                  <a:ext uri="{0D108BD9-81ED-4DB2-BD59-A6C34878D82A}">
                    <a16:rowId xmlns:a16="http://schemas.microsoft.com/office/drawing/2014/main" val="1216004950"/>
                  </a:ext>
                </a:extLst>
              </a:tr>
              <a:tr h="49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5x</a:t>
                      </a:r>
                    </a:p>
                  </a:txBody>
                  <a:tcPr/>
                </a:tc>
                <a:tc>
                  <a:txBody>
                    <a:bodyPr/>
                    <a:lstStyle/>
                    <a:p>
                      <a:pPr algn="ctr"/>
                      <a:r>
                        <a:rPr lang="en-US" sz="900" dirty="0"/>
                        <a:t>4</a:t>
                      </a:r>
                    </a:p>
                  </a:txBody>
                  <a:tcPr/>
                </a:tc>
                <a:tc>
                  <a:txBody>
                    <a:bodyPr/>
                    <a:lstStyle/>
                    <a:p>
                      <a:pPr algn="ctr"/>
                      <a:r>
                        <a:rPr lang="en-US" sz="9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Int or Adv Pointe</a:t>
                      </a:r>
                    </a:p>
                  </a:txBody>
                  <a:tcPr/>
                </a:tc>
                <a:tc>
                  <a:txBody>
                    <a:bodyPr/>
                    <a:lstStyle/>
                    <a:p>
                      <a:pPr algn="ctr"/>
                      <a:r>
                        <a:rPr lang="en-US" sz="900" dirty="0"/>
                        <a:t>Black*</a:t>
                      </a:r>
                    </a:p>
                  </a:txBody>
                  <a:tcPr/>
                </a:tc>
                <a:tc>
                  <a:txBody>
                    <a:bodyPr/>
                    <a:lstStyle/>
                    <a:p>
                      <a:pPr algn="ctr"/>
                      <a:r>
                        <a:rPr lang="en-US" sz="900" b="0" i="0" u="none" strike="noStrike" kern="1200" dirty="0">
                          <a:solidFill>
                            <a:schemeClr val="dk1"/>
                          </a:solidFill>
                          <a:effectLst/>
                          <a:latin typeface="+mn-lt"/>
                          <a:ea typeface="+mn-ea"/>
                          <a:cs typeface="+mn-cs"/>
                        </a:rPr>
                        <a:t>Ballet pink mesh style tights with seams</a:t>
                      </a: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 ballet slippers; pointe shoes</a:t>
                      </a:r>
                    </a:p>
                    <a:p>
                      <a:pPr algn="ctr"/>
                      <a:endParaRPr lang="en-US" sz="900" dirty="0"/>
                    </a:p>
                  </a:txBody>
                  <a:tcPr/>
                </a:tc>
                <a:extLst>
                  <a:ext uri="{0D108BD9-81ED-4DB2-BD59-A6C34878D82A}">
                    <a16:rowId xmlns:a16="http://schemas.microsoft.com/office/drawing/2014/main" val="3122323592"/>
                  </a:ext>
                </a:extLst>
              </a:tr>
              <a:tr h="49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Ballet 6</a:t>
                      </a:r>
                    </a:p>
                  </a:txBody>
                  <a:tcPr/>
                </a:tc>
                <a:tc>
                  <a:txBody>
                    <a:bodyPr/>
                    <a:lstStyle/>
                    <a:p>
                      <a:pPr algn="ctr"/>
                      <a:r>
                        <a:rPr lang="en-US" sz="900" dirty="0"/>
                        <a:t>4</a:t>
                      </a:r>
                    </a:p>
                  </a:txBody>
                  <a:tcPr/>
                </a:tc>
                <a:tc>
                  <a:txBody>
                    <a:bodyPr/>
                    <a:lstStyle/>
                    <a:p>
                      <a:pPr algn="ctr"/>
                      <a:r>
                        <a:rPr lang="en-US" sz="9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Annual School Performance</a:t>
                      </a:r>
                    </a:p>
                  </a:txBody>
                  <a:tcPr/>
                </a:tc>
                <a:tc>
                  <a:txBody>
                    <a:bodyPr/>
                    <a:lstStyle/>
                    <a:p>
                      <a:pPr algn="ctr"/>
                      <a:r>
                        <a:rPr lang="en-US" sz="900" dirty="0"/>
                        <a:t>Adv Pointe</a:t>
                      </a:r>
                    </a:p>
                  </a:txBody>
                  <a:tcPr/>
                </a:tc>
                <a:tc>
                  <a:txBody>
                    <a:bodyPr/>
                    <a:lstStyle/>
                    <a:p>
                      <a:pPr algn="ctr"/>
                      <a:r>
                        <a:rPr lang="en-US" sz="900" dirty="0"/>
                        <a:t>Black*</a:t>
                      </a:r>
                    </a:p>
                  </a:txBody>
                  <a:tcPr/>
                </a:tc>
                <a:tc>
                  <a:txBody>
                    <a:bodyPr/>
                    <a:lstStyle/>
                    <a:p>
                      <a:pPr algn="ctr"/>
                      <a:r>
                        <a:rPr lang="en-US" sz="900" b="0" i="0" u="none" strike="noStrike" kern="1200" dirty="0">
                          <a:solidFill>
                            <a:schemeClr val="dk1"/>
                          </a:solidFill>
                          <a:effectLst/>
                          <a:latin typeface="+mn-lt"/>
                          <a:ea typeface="+mn-ea"/>
                          <a:cs typeface="+mn-cs"/>
                        </a:rPr>
                        <a:t>Ballet pink mesh style tights with seams</a:t>
                      </a: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Pink ballet slippers; pointe shoes</a:t>
                      </a:r>
                    </a:p>
                    <a:p>
                      <a:pPr algn="ctr"/>
                      <a:endParaRPr lang="en-US" sz="900" dirty="0"/>
                    </a:p>
                  </a:txBody>
                  <a:tcPr/>
                </a:tc>
                <a:extLst>
                  <a:ext uri="{0D108BD9-81ED-4DB2-BD59-A6C34878D82A}">
                    <a16:rowId xmlns:a16="http://schemas.microsoft.com/office/drawing/2014/main" val="1506589397"/>
                  </a:ext>
                </a:extLst>
              </a:tr>
            </a:tbl>
          </a:graphicData>
        </a:graphic>
      </p:graphicFrame>
      <p:sp>
        <p:nvSpPr>
          <p:cNvPr id="9" name="TextBox 8">
            <a:extLst>
              <a:ext uri="{FF2B5EF4-FFF2-40B4-BE49-F238E27FC236}">
                <a16:creationId xmlns:a16="http://schemas.microsoft.com/office/drawing/2014/main" id="{6B84DB5A-3E69-0A47-A166-54330C5BEC33}"/>
              </a:ext>
            </a:extLst>
          </p:cNvPr>
          <p:cNvSpPr txBox="1"/>
          <p:nvPr/>
        </p:nvSpPr>
        <p:spPr>
          <a:xfrm>
            <a:off x="459236" y="7068999"/>
            <a:ext cx="8526762" cy="400110"/>
          </a:xfrm>
          <a:prstGeom prst="rect">
            <a:avLst/>
          </a:prstGeom>
          <a:noFill/>
        </p:spPr>
        <p:txBody>
          <a:bodyPr wrap="square" rtlCol="0">
            <a:spAutoFit/>
          </a:bodyPr>
          <a:lstStyle/>
          <a:p>
            <a:r>
              <a:rPr lang="en-US" sz="1000" dirty="0"/>
              <a:t>* All class levels of ballet will be required to have one </a:t>
            </a:r>
            <a:r>
              <a:rPr lang="en-US" sz="1000" dirty="0" err="1"/>
              <a:t>SoDanca</a:t>
            </a:r>
            <a:r>
              <a:rPr lang="en-US" sz="1000" dirty="0"/>
              <a:t> camisole leotard in the color of their class level. All other leotards worn for class may be of a different style, but </a:t>
            </a:r>
            <a:r>
              <a:rPr lang="en-US" sz="1000" b="1" dirty="0"/>
              <a:t>must </a:t>
            </a:r>
            <a:r>
              <a:rPr lang="en-US" sz="1000" dirty="0"/>
              <a:t>be in their class color. Bloom Dancewear at 3050 Leeman Ferry Rd carries the brands and styles of our required dancewear.</a:t>
            </a:r>
          </a:p>
        </p:txBody>
      </p:sp>
    </p:spTree>
    <p:extLst>
      <p:ext uri="{BB962C8B-B14F-4D97-AF65-F5344CB8AC3E}">
        <p14:creationId xmlns:p14="http://schemas.microsoft.com/office/powerpoint/2010/main" val="296417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4EF1-61E3-D344-A62A-97B4E801C3DE}"/>
              </a:ext>
            </a:extLst>
          </p:cNvPr>
          <p:cNvSpPr>
            <a:spLocks noGrp="1"/>
          </p:cNvSpPr>
          <p:nvPr>
            <p:ph type="title"/>
          </p:nvPr>
        </p:nvSpPr>
        <p:spPr>
          <a:xfrm>
            <a:off x="2729668" y="277789"/>
            <a:ext cx="6886044" cy="830199"/>
          </a:xfrm>
        </p:spPr>
        <p:txBody>
          <a:bodyPr>
            <a:normAutofit fontScale="90000"/>
          </a:bodyPr>
          <a:lstStyle/>
          <a:p>
            <a:r>
              <a:rPr lang="en-US" dirty="0"/>
              <a:t>Class Uniform Dress Requirements - Ballet</a:t>
            </a:r>
          </a:p>
        </p:txBody>
      </p:sp>
      <p:sp>
        <p:nvSpPr>
          <p:cNvPr id="4" name="Footer Placeholder 3">
            <a:extLst>
              <a:ext uri="{FF2B5EF4-FFF2-40B4-BE49-F238E27FC236}">
                <a16:creationId xmlns:a16="http://schemas.microsoft.com/office/drawing/2014/main" id="{BE632642-B566-E54D-8083-06082A2C6AB4}"/>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99BB88AB-5032-AC42-A20A-841E87D244A4}"/>
              </a:ext>
            </a:extLst>
          </p:cNvPr>
          <p:cNvSpPr>
            <a:spLocks noGrp="1"/>
          </p:cNvSpPr>
          <p:nvPr>
            <p:ph type="sldNum" sz="quarter" idx="12"/>
          </p:nvPr>
        </p:nvSpPr>
        <p:spPr/>
        <p:txBody>
          <a:bodyPr/>
          <a:lstStyle/>
          <a:p>
            <a:fld id="{1FBB8288-81CC-FA47-9543-A23F50F09E18}" type="slidenum">
              <a:rPr lang="en-US" smtClean="0"/>
              <a:pPr/>
              <a:t>10</a:t>
            </a:fld>
            <a:endParaRPr lang="en-US"/>
          </a:p>
        </p:txBody>
      </p:sp>
      <p:sp>
        <p:nvSpPr>
          <p:cNvPr id="6" name="TextBox 5">
            <a:extLst>
              <a:ext uri="{FF2B5EF4-FFF2-40B4-BE49-F238E27FC236}">
                <a16:creationId xmlns:a16="http://schemas.microsoft.com/office/drawing/2014/main" id="{D412679D-8293-AD45-BC27-181E3B52162A}"/>
              </a:ext>
            </a:extLst>
          </p:cNvPr>
          <p:cNvSpPr txBox="1"/>
          <p:nvPr/>
        </p:nvSpPr>
        <p:spPr>
          <a:xfrm>
            <a:off x="1010093" y="1467293"/>
            <a:ext cx="8240232" cy="5016758"/>
          </a:xfrm>
          <a:prstGeom prst="rect">
            <a:avLst/>
          </a:prstGeom>
          <a:noFill/>
        </p:spPr>
        <p:txBody>
          <a:bodyPr wrap="square" rtlCol="0">
            <a:spAutoFit/>
          </a:bodyPr>
          <a:lstStyle/>
          <a:p>
            <a:pPr algn="just"/>
            <a:r>
              <a:rPr lang="en-US" sz="1400" dirty="0">
                <a:solidFill>
                  <a:schemeClr val="dk1"/>
                </a:solidFill>
                <a:ea typeface="Calibri"/>
                <a:cs typeface="Calibri"/>
                <a:sym typeface="Calibri"/>
              </a:rPr>
              <a:t>All students are required to wear a school uniform in the color designated for their class level. </a:t>
            </a:r>
            <a:endParaRPr lang="en-US" sz="1400" b="1" dirty="0">
              <a:solidFill>
                <a:schemeClr val="dk1"/>
              </a:solidFill>
              <a:ea typeface="Calibri"/>
              <a:cs typeface="Calibri"/>
              <a:sym typeface="Calibri"/>
            </a:endParaRPr>
          </a:p>
          <a:p>
            <a:pPr algn="just"/>
            <a:endParaRPr lang="en-US" sz="1400" dirty="0"/>
          </a:p>
          <a:p>
            <a:pPr algn="just"/>
            <a:r>
              <a:rPr lang="en-US" sz="1400" dirty="0"/>
              <a:t>All levels: Skirts are not allowed except by permission from the teacher.</a:t>
            </a:r>
          </a:p>
          <a:p>
            <a:pPr algn="just"/>
            <a:endParaRPr lang="en-US" sz="1400" dirty="0"/>
          </a:p>
          <a:p>
            <a:pPr algn="just"/>
            <a:r>
              <a:rPr lang="en-US" sz="1400" b="1" dirty="0"/>
              <a:t>Not permitted: Tights over a leotard, rolled up tights, warm-ups, skirts, dangling jewelry, watches, ponytails, etc.</a:t>
            </a:r>
          </a:p>
          <a:p>
            <a:pPr algn="just"/>
            <a:r>
              <a:rPr lang="en-US" sz="1400" i="1" dirty="0"/>
              <a:t>*Exceptions: Warm clothing will be permitted in severely cold weather or when the heat is not functioning properly. Bring extra dancewear, preferably body-fitting leg warmers or knit sweaters.</a:t>
            </a:r>
          </a:p>
          <a:p>
            <a:pPr algn="just"/>
            <a:endParaRPr lang="en-US" sz="1400" i="1" dirty="0"/>
          </a:p>
          <a:p>
            <a:pPr algn="just"/>
            <a:r>
              <a:rPr lang="en-US" sz="1400" b="1" dirty="0">
                <a:solidFill>
                  <a:schemeClr val="dk1"/>
                </a:solidFill>
                <a:ea typeface="Calibri"/>
                <a:cs typeface="Calibri"/>
                <a:sym typeface="Calibri"/>
              </a:rPr>
              <a:t>Shoes worn in the studio should never be worn outside!</a:t>
            </a:r>
          </a:p>
          <a:p>
            <a:pPr algn="just"/>
            <a:endParaRPr lang="en-US" sz="1400" b="1" i="1" dirty="0">
              <a:solidFill>
                <a:schemeClr val="dk1"/>
              </a:solidFill>
              <a:cs typeface="Calibri"/>
              <a:sym typeface="Calibri"/>
            </a:endParaRPr>
          </a:p>
          <a:p>
            <a:pPr lvl="0" algn="just"/>
            <a:r>
              <a:rPr lang="en-US" sz="1400" b="1" dirty="0">
                <a:solidFill>
                  <a:schemeClr val="dk1"/>
                </a:solidFill>
                <a:ea typeface="Calibri"/>
                <a:cs typeface="Calibri"/>
                <a:sym typeface="Calibri"/>
              </a:rPr>
              <a:t>Hair</a:t>
            </a:r>
            <a:endParaRPr lang="en-US" sz="1400" dirty="0"/>
          </a:p>
          <a:p>
            <a:pPr lvl="0" algn="just"/>
            <a:r>
              <a:rPr lang="en-US" sz="1400" dirty="0">
                <a:solidFill>
                  <a:schemeClr val="dk1"/>
                </a:solidFill>
                <a:ea typeface="Calibri"/>
                <a:cs typeface="Calibri"/>
                <a:sym typeface="Calibri"/>
              </a:rPr>
              <a:t>All female students are required to arrive at HBS with their hair in a bun (for ballet classes), neatly and securely fastened. Dancers with short hair will need to pull their hair back away from their face and secure with headbands and pins. Tutorials can be found online. If you need help, you may request a hair tutorial at the start of the term. </a:t>
            </a:r>
          </a:p>
          <a:p>
            <a:pPr lvl="0" algn="just"/>
            <a:endParaRPr lang="en-US" sz="1400" b="1" dirty="0">
              <a:solidFill>
                <a:schemeClr val="dk1"/>
              </a:solidFill>
              <a:cs typeface="Calibri"/>
              <a:sym typeface="Calibri"/>
            </a:endParaRPr>
          </a:p>
          <a:p>
            <a:pPr lvl="0" algn="just"/>
            <a:r>
              <a:rPr lang="en-US" sz="1400" b="1" dirty="0">
                <a:solidFill>
                  <a:schemeClr val="dk1"/>
                </a:solidFill>
                <a:cs typeface="Calibri"/>
                <a:sym typeface="Calibri"/>
              </a:rPr>
              <a:t>Boys &amp; Men, All Levels</a:t>
            </a:r>
          </a:p>
          <a:p>
            <a:pPr lvl="0" algn="just"/>
            <a:r>
              <a:rPr lang="en-US" sz="1400" dirty="0"/>
              <a:t>Black tights, white t-shirt, black leather ballet shoes and white socks.</a:t>
            </a:r>
          </a:p>
          <a:p>
            <a:pPr lvl="0" algn="just"/>
            <a:endParaRPr lang="en-US" sz="1400" b="1" dirty="0"/>
          </a:p>
          <a:p>
            <a:pPr lvl="0" algn="just"/>
            <a:r>
              <a:rPr lang="en-US" sz="1400" b="1" dirty="0"/>
              <a:t>Rehearsals</a:t>
            </a:r>
          </a:p>
          <a:p>
            <a:pPr lvl="0" algn="just"/>
            <a:r>
              <a:rPr lang="en-US" sz="1400" dirty="0"/>
              <a:t>Classroom dress code is expected at rehearsals. No warmups.</a:t>
            </a:r>
          </a:p>
          <a:p>
            <a:endParaRPr lang="en-US" sz="1200" i="1" dirty="0"/>
          </a:p>
        </p:txBody>
      </p:sp>
    </p:spTree>
    <p:extLst>
      <p:ext uri="{BB962C8B-B14F-4D97-AF65-F5344CB8AC3E}">
        <p14:creationId xmlns:p14="http://schemas.microsoft.com/office/powerpoint/2010/main" val="184991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8D1B-97DD-7945-91D7-638195B98803}"/>
              </a:ext>
            </a:extLst>
          </p:cNvPr>
          <p:cNvSpPr>
            <a:spLocks noGrp="1"/>
          </p:cNvSpPr>
          <p:nvPr>
            <p:ph type="title"/>
          </p:nvPr>
        </p:nvSpPr>
        <p:spPr/>
        <p:txBody>
          <a:bodyPr/>
          <a:lstStyle/>
          <a:p>
            <a:r>
              <a:rPr lang="en-US" dirty="0"/>
              <a:t>Jazz and Tap</a:t>
            </a:r>
          </a:p>
        </p:txBody>
      </p:sp>
      <p:sp>
        <p:nvSpPr>
          <p:cNvPr id="4" name="Footer Placeholder 3">
            <a:extLst>
              <a:ext uri="{FF2B5EF4-FFF2-40B4-BE49-F238E27FC236}">
                <a16:creationId xmlns:a16="http://schemas.microsoft.com/office/drawing/2014/main" id="{F7D142F5-EEE2-8A45-AEA8-DF357AECCE6C}"/>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C7727A96-F079-FF48-B0CC-355431FDC2A7}"/>
              </a:ext>
            </a:extLst>
          </p:cNvPr>
          <p:cNvSpPr>
            <a:spLocks noGrp="1"/>
          </p:cNvSpPr>
          <p:nvPr>
            <p:ph type="sldNum" sz="quarter" idx="12"/>
          </p:nvPr>
        </p:nvSpPr>
        <p:spPr/>
        <p:txBody>
          <a:bodyPr/>
          <a:lstStyle/>
          <a:p>
            <a:fld id="{1FBB8288-81CC-FA47-9543-A23F50F09E18}" type="slidenum">
              <a:rPr lang="en-US" smtClean="0"/>
              <a:pPr/>
              <a:t>11</a:t>
            </a:fld>
            <a:endParaRPr lang="en-US"/>
          </a:p>
        </p:txBody>
      </p:sp>
      <p:sp>
        <p:nvSpPr>
          <p:cNvPr id="6" name="TextBox 5">
            <a:extLst>
              <a:ext uri="{FF2B5EF4-FFF2-40B4-BE49-F238E27FC236}">
                <a16:creationId xmlns:a16="http://schemas.microsoft.com/office/drawing/2014/main" id="{8DDFD6CE-4D27-D244-B842-C17AB8F5AB1A}"/>
              </a:ext>
            </a:extLst>
          </p:cNvPr>
          <p:cNvSpPr txBox="1"/>
          <p:nvPr/>
        </p:nvSpPr>
        <p:spPr>
          <a:xfrm>
            <a:off x="535217" y="935889"/>
            <a:ext cx="9207796" cy="1107996"/>
          </a:xfrm>
          <a:prstGeom prst="rect">
            <a:avLst/>
          </a:prstGeom>
          <a:noFill/>
        </p:spPr>
        <p:txBody>
          <a:bodyPr wrap="square" rtlCol="0">
            <a:spAutoFit/>
          </a:bodyPr>
          <a:lstStyle/>
          <a:p>
            <a:r>
              <a:rPr lang="en-US" b="1" dirty="0"/>
              <a:t>Jazz</a:t>
            </a:r>
          </a:p>
          <a:p>
            <a:pPr algn="just"/>
            <a:r>
              <a:rPr lang="en-US" sz="1200" dirty="0">
                <a:solidFill>
                  <a:schemeClr val="dk1"/>
                </a:solidFill>
                <a:ea typeface="Calibri"/>
                <a:cs typeface="Calibri"/>
                <a:sym typeface="Calibri"/>
              </a:rPr>
              <a:t>Jazz is a stylized dance that builds from a technical ballet foundation. The benefit</a:t>
            </a:r>
            <a:r>
              <a:rPr lang="en-US" sz="1200" dirty="0"/>
              <a:t> </a:t>
            </a:r>
            <a:r>
              <a:rPr lang="en-US" sz="1200" dirty="0">
                <a:solidFill>
                  <a:schemeClr val="dk1"/>
                </a:solidFill>
                <a:ea typeface="Calibri"/>
                <a:cs typeface="Calibri"/>
                <a:sym typeface="Calibri"/>
              </a:rPr>
              <a:t>of jazz dance is the ability to express the creative self through movement and it allows a full-bodied approach to sharing personal emotions and artistic insights. Because the body explores physical movement in jazz dance class while simultaneously allowing a free flow of personal expression, both a release and a strengthening of the mind - body connection occur. </a:t>
            </a:r>
          </a:p>
        </p:txBody>
      </p:sp>
      <p:graphicFrame>
        <p:nvGraphicFramePr>
          <p:cNvPr id="7" name="Table 6">
            <a:extLst>
              <a:ext uri="{FF2B5EF4-FFF2-40B4-BE49-F238E27FC236}">
                <a16:creationId xmlns:a16="http://schemas.microsoft.com/office/drawing/2014/main" id="{A57E19C0-E648-D84D-865D-485A948E6F39}"/>
              </a:ext>
            </a:extLst>
          </p:cNvPr>
          <p:cNvGraphicFramePr>
            <a:graphicFrameLocks noGrp="1"/>
          </p:cNvGraphicFramePr>
          <p:nvPr>
            <p:extLst>
              <p:ext uri="{D42A27DB-BD31-4B8C-83A1-F6EECF244321}">
                <p14:modId xmlns:p14="http://schemas.microsoft.com/office/powerpoint/2010/main" val="718318683"/>
              </p:ext>
            </p:extLst>
          </p:nvPr>
        </p:nvGraphicFramePr>
        <p:xfrm>
          <a:off x="535217" y="2066028"/>
          <a:ext cx="9207796" cy="2258676"/>
        </p:xfrm>
        <a:graphic>
          <a:graphicData uri="http://schemas.openxmlformats.org/drawingml/2006/table">
            <a:tbl>
              <a:tblPr firstRow="1" bandRow="1">
                <a:tableStyleId>{073A0DAA-6AF3-43AB-8588-CEC1D06C72B9}</a:tableStyleId>
              </a:tblPr>
              <a:tblGrid>
                <a:gridCol w="1969242">
                  <a:extLst>
                    <a:ext uri="{9D8B030D-6E8A-4147-A177-3AD203B41FA5}">
                      <a16:colId xmlns:a16="http://schemas.microsoft.com/office/drawing/2014/main" val="1581435226"/>
                    </a:ext>
                  </a:extLst>
                </a:gridCol>
                <a:gridCol w="2270441">
                  <a:extLst>
                    <a:ext uri="{9D8B030D-6E8A-4147-A177-3AD203B41FA5}">
                      <a16:colId xmlns:a16="http://schemas.microsoft.com/office/drawing/2014/main" val="492903338"/>
                    </a:ext>
                  </a:extLst>
                </a:gridCol>
                <a:gridCol w="3356835">
                  <a:extLst>
                    <a:ext uri="{9D8B030D-6E8A-4147-A177-3AD203B41FA5}">
                      <a16:colId xmlns:a16="http://schemas.microsoft.com/office/drawing/2014/main" val="2508035096"/>
                    </a:ext>
                  </a:extLst>
                </a:gridCol>
                <a:gridCol w="1611278">
                  <a:extLst>
                    <a:ext uri="{9D8B030D-6E8A-4147-A177-3AD203B41FA5}">
                      <a16:colId xmlns:a16="http://schemas.microsoft.com/office/drawing/2014/main" val="290033447"/>
                    </a:ext>
                  </a:extLst>
                </a:gridCol>
              </a:tblGrid>
              <a:tr h="429876">
                <a:tc>
                  <a:txBody>
                    <a:bodyPr/>
                    <a:lstStyle/>
                    <a:p>
                      <a:pPr algn="ctr"/>
                      <a:r>
                        <a:rPr lang="en-US" sz="1200" dirty="0"/>
                        <a:t>Level</a:t>
                      </a:r>
                    </a:p>
                  </a:txBody>
                  <a:tcPr/>
                </a:tc>
                <a:tc>
                  <a:txBody>
                    <a:bodyPr/>
                    <a:lstStyle/>
                    <a:p>
                      <a:pPr algn="ctr"/>
                      <a:r>
                        <a:rPr lang="en-US" sz="1200" dirty="0"/>
                        <a:t>Requirements</a:t>
                      </a:r>
                    </a:p>
                  </a:txBody>
                  <a:tcPr/>
                </a:tc>
                <a:tc>
                  <a:txBody>
                    <a:bodyPr/>
                    <a:lstStyle/>
                    <a:p>
                      <a:pPr algn="ctr"/>
                      <a:r>
                        <a:rPr lang="en-US" sz="1200" dirty="0"/>
                        <a:t>Attire</a:t>
                      </a:r>
                    </a:p>
                  </a:txBody>
                  <a:tcPr/>
                </a:tc>
                <a:tc>
                  <a:txBody>
                    <a:bodyPr/>
                    <a:lstStyle/>
                    <a:p>
                      <a:pPr algn="ctr"/>
                      <a:r>
                        <a:rPr lang="en-US" sz="1200" dirty="0"/>
                        <a:t>Shoes</a:t>
                      </a:r>
                    </a:p>
                  </a:txBody>
                  <a:tcPr/>
                </a:tc>
                <a:extLst>
                  <a:ext uri="{0D108BD9-81ED-4DB2-BD59-A6C34878D82A}">
                    <a16:rowId xmlns:a16="http://schemas.microsoft.com/office/drawing/2014/main" val="1324793781"/>
                  </a:ext>
                </a:extLst>
              </a:tr>
              <a:tr h="429876">
                <a:tc>
                  <a:txBody>
                    <a:bodyPr/>
                    <a:lstStyle/>
                    <a:p>
                      <a:pPr algn="ctr"/>
                      <a:r>
                        <a:rPr lang="en-US" sz="1200" dirty="0"/>
                        <a:t>Beginning Jazz</a:t>
                      </a:r>
                    </a:p>
                  </a:txBody>
                  <a:tcPr/>
                </a:tc>
                <a:tc>
                  <a:txBody>
                    <a:bodyPr/>
                    <a:lstStyle/>
                    <a:p>
                      <a:pPr algn="ctr"/>
                      <a:r>
                        <a:rPr lang="en-US" sz="1200" dirty="0"/>
                        <a:t>at least 8 years old</a:t>
                      </a:r>
                    </a:p>
                  </a:txBody>
                  <a:tcPr/>
                </a:tc>
                <a:tc>
                  <a:txBody>
                    <a:bodyPr/>
                    <a:lstStyle/>
                    <a:p>
                      <a:pPr algn="ctr"/>
                      <a:r>
                        <a:rPr lang="en-US" sz="1200" dirty="0"/>
                        <a:t>Fitted dance clothes that fully cover the student’s midriff and backside. </a:t>
                      </a:r>
                    </a:p>
                  </a:txBody>
                  <a:tcPr/>
                </a:tc>
                <a:tc>
                  <a:txBody>
                    <a:bodyPr/>
                    <a:lstStyle/>
                    <a:p>
                      <a:pPr algn="ctr"/>
                      <a:r>
                        <a:rPr lang="en-US" sz="1200" dirty="0"/>
                        <a:t>Tan jazz shoes</a:t>
                      </a:r>
                    </a:p>
                  </a:txBody>
                  <a:tcPr/>
                </a:tc>
                <a:extLst>
                  <a:ext uri="{0D108BD9-81ED-4DB2-BD59-A6C34878D82A}">
                    <a16:rowId xmlns:a16="http://schemas.microsoft.com/office/drawing/2014/main" val="1932731489"/>
                  </a:ext>
                </a:extLst>
              </a:tr>
              <a:tr h="429876">
                <a:tc>
                  <a:txBody>
                    <a:bodyPr/>
                    <a:lstStyle/>
                    <a:p>
                      <a:pPr algn="ctr"/>
                      <a:r>
                        <a:rPr lang="en-US" sz="1200" dirty="0"/>
                        <a:t>Jr.</a:t>
                      </a:r>
                      <a:r>
                        <a:rPr lang="en-US" sz="1200" baseline="0" dirty="0"/>
                        <a:t> Intermediate Jazz</a:t>
                      </a:r>
                      <a:endParaRPr lang="en-US" sz="1200" dirty="0"/>
                    </a:p>
                  </a:txBody>
                  <a:tcPr/>
                </a:tc>
                <a:tc>
                  <a:txBody>
                    <a:bodyPr/>
                    <a:lstStyle/>
                    <a:p>
                      <a:pPr algn="ctr"/>
                      <a:r>
                        <a:rPr lang="en-US" sz="1200" dirty="0"/>
                        <a:t>2 </a:t>
                      </a:r>
                      <a:r>
                        <a:rPr lang="en-US" sz="1200" dirty="0" err="1"/>
                        <a:t>yrs</a:t>
                      </a:r>
                      <a:r>
                        <a:rPr lang="en-US" sz="1200" dirty="0"/>
                        <a:t> experience of</a:t>
                      </a:r>
                      <a:r>
                        <a:rPr lang="en-US" sz="1200" baseline="0" dirty="0"/>
                        <a:t> Beg. Jazz</a:t>
                      </a:r>
                      <a:endParaRPr lang="en-US" sz="1200" dirty="0"/>
                    </a:p>
                  </a:txBody>
                  <a:tcPr/>
                </a:tc>
                <a:tc>
                  <a:txBody>
                    <a:bodyPr/>
                    <a:lstStyle/>
                    <a:p>
                      <a:pPr algn="ctr"/>
                      <a:r>
                        <a:rPr lang="en-US" sz="1200" dirty="0"/>
                        <a:t>Fitted dance clothes that fully cover the student’s midriff and backside</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Tan turners</a:t>
                      </a:r>
                    </a:p>
                  </a:txBody>
                  <a:tcPr/>
                </a:tc>
                <a:extLst>
                  <a:ext uri="{0D108BD9-81ED-4DB2-BD59-A6C34878D82A}">
                    <a16:rowId xmlns:a16="http://schemas.microsoft.com/office/drawing/2014/main" val="2335790456"/>
                  </a:ext>
                </a:extLst>
              </a:tr>
              <a:tr h="429876">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a:t>Intermediate Jazz</a:t>
                      </a:r>
                    </a:p>
                    <a:p>
                      <a:pPr algn="ctr"/>
                      <a:endParaRPr lang="en-US" sz="1200" dirty="0"/>
                    </a:p>
                  </a:txBody>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a:t>2 yrs experience of Jr.</a:t>
                      </a:r>
                      <a:r>
                        <a:rPr lang="en-US" sz="1200" baseline="0" dirty="0"/>
                        <a:t> Int.</a:t>
                      </a:r>
                      <a:r>
                        <a:rPr lang="en-US" sz="1200" dirty="0"/>
                        <a:t> jazz</a:t>
                      </a:r>
                    </a:p>
                    <a:p>
                      <a:pPr algn="ctr"/>
                      <a:endParaRPr lang="en-US" sz="1200" dirty="0"/>
                    </a:p>
                  </a:txBody>
                  <a:tcPr/>
                </a:tc>
                <a:tc>
                  <a:txBody>
                    <a:bodyPr/>
                    <a:lstStyle/>
                    <a:p>
                      <a:pPr algn="ctr"/>
                      <a:r>
                        <a:rPr lang="en-US" sz="1200" dirty="0"/>
                        <a:t>Fitted dance clothes that fully cover the student’s midriff and backside</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Tan turners</a:t>
                      </a:r>
                    </a:p>
                  </a:txBody>
                  <a:tcPr/>
                </a:tc>
                <a:extLst>
                  <a:ext uri="{0D108BD9-81ED-4DB2-BD59-A6C34878D82A}">
                    <a16:rowId xmlns:a16="http://schemas.microsoft.com/office/drawing/2014/main" val="3106301586"/>
                  </a:ext>
                </a:extLst>
              </a:tr>
              <a:tr h="429876">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a:t>Advanced Jazz</a:t>
                      </a:r>
                    </a:p>
                    <a:p>
                      <a:pPr algn="ctr"/>
                      <a:endParaRPr lang="en-US" sz="1200" dirty="0"/>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2 yrs experience of Int. jazz</a:t>
                      </a:r>
                    </a:p>
                    <a:p>
                      <a:pPr algn="ctr"/>
                      <a:endParaRPr lang="en-US" sz="1200" dirty="0"/>
                    </a:p>
                  </a:txBody>
                  <a:tcPr/>
                </a:tc>
                <a:tc>
                  <a:txBody>
                    <a:bodyPr/>
                    <a:lstStyle/>
                    <a:p>
                      <a:pPr algn="ctr"/>
                      <a:r>
                        <a:rPr lang="en-US" sz="1200" dirty="0"/>
                        <a:t>Fitted dance clothes that fully cover the student’s midriff and backside</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TBD turners</a:t>
                      </a:r>
                    </a:p>
                  </a:txBody>
                  <a:tcPr/>
                </a:tc>
                <a:extLst>
                  <a:ext uri="{0D108BD9-81ED-4DB2-BD59-A6C34878D82A}">
                    <a16:rowId xmlns:a16="http://schemas.microsoft.com/office/drawing/2014/main" val="2738964666"/>
                  </a:ext>
                </a:extLst>
              </a:tr>
            </a:tbl>
          </a:graphicData>
        </a:graphic>
      </p:graphicFrame>
      <p:sp>
        <p:nvSpPr>
          <p:cNvPr id="8" name="TextBox 7">
            <a:extLst>
              <a:ext uri="{FF2B5EF4-FFF2-40B4-BE49-F238E27FC236}">
                <a16:creationId xmlns:a16="http://schemas.microsoft.com/office/drawing/2014/main" id="{49007977-5E24-1644-B0CD-3BF150AF6D8D}"/>
              </a:ext>
            </a:extLst>
          </p:cNvPr>
          <p:cNvSpPr txBox="1"/>
          <p:nvPr/>
        </p:nvSpPr>
        <p:spPr>
          <a:xfrm>
            <a:off x="535217" y="4339435"/>
            <a:ext cx="9207796" cy="1107996"/>
          </a:xfrm>
          <a:prstGeom prst="rect">
            <a:avLst/>
          </a:prstGeom>
          <a:noFill/>
        </p:spPr>
        <p:txBody>
          <a:bodyPr wrap="square" rtlCol="0">
            <a:spAutoFit/>
          </a:bodyPr>
          <a:lstStyle/>
          <a:p>
            <a:r>
              <a:rPr lang="en-US" b="1" dirty="0"/>
              <a:t>Tap</a:t>
            </a:r>
          </a:p>
          <a:p>
            <a:pPr lvl="0" algn="just"/>
            <a:r>
              <a:rPr lang="en-US" sz="1200" dirty="0">
                <a:solidFill>
                  <a:schemeClr val="dk1"/>
                </a:solidFill>
                <a:ea typeface="Calibri"/>
                <a:cs typeface="Calibri"/>
                <a:sym typeface="Calibri"/>
              </a:rPr>
              <a:t>Tap emphasizes the recognition of rhythm and coordination of the mind, body, and music. Tap must be heard, a</a:t>
            </a:r>
            <a:r>
              <a:rPr lang="en-US" sz="1200" dirty="0"/>
              <a:t>s well as seen, </a:t>
            </a:r>
            <a:r>
              <a:rPr lang="en-US" sz="1200" dirty="0">
                <a:solidFill>
                  <a:schemeClr val="dk1"/>
                </a:solidFill>
                <a:ea typeface="Calibri"/>
                <a:cs typeface="Calibri"/>
                <a:sym typeface="Calibri"/>
              </a:rPr>
              <a:t>so it must be considered a musical form as well as a dance form</a:t>
            </a:r>
            <a:r>
              <a:rPr lang="en-US" sz="1200" dirty="0"/>
              <a:t>;</a:t>
            </a:r>
            <a:r>
              <a:rPr lang="en-US" sz="1200" dirty="0">
                <a:solidFill>
                  <a:schemeClr val="dk1"/>
                </a:solidFill>
                <a:ea typeface="Calibri"/>
                <a:cs typeface="Calibri"/>
                <a:sym typeface="Calibri"/>
              </a:rPr>
              <a:t> one that evolved as a unique percussive expression of American jazz music. Tappers consider themselves musicians and describe their feet as a set of drums—the heels playing the bass, the toes the melody. Like jazz, tap uses improvisation, polyrhythms, and a pattern of rhythmic accenting to give it a </a:t>
            </a:r>
            <a:r>
              <a:rPr lang="en-US" sz="1200" dirty="0" err="1">
                <a:solidFill>
                  <a:schemeClr val="dk1"/>
                </a:solidFill>
                <a:ea typeface="Calibri"/>
                <a:cs typeface="Calibri"/>
                <a:sym typeface="Calibri"/>
              </a:rPr>
              <a:t>ropulsive</a:t>
            </a:r>
            <a:r>
              <a:rPr lang="en-US" sz="1200" dirty="0">
                <a:solidFill>
                  <a:schemeClr val="dk1"/>
                </a:solidFill>
                <a:ea typeface="Calibri"/>
                <a:cs typeface="Calibri"/>
                <a:sym typeface="Calibri"/>
              </a:rPr>
              <a:t> (swinging) quality (</a:t>
            </a:r>
            <a:r>
              <a:rPr lang="en-US" sz="1200" dirty="0" err="1">
                <a:solidFill>
                  <a:schemeClr val="dk1"/>
                </a:solidFill>
                <a:ea typeface="Calibri"/>
                <a:cs typeface="Calibri"/>
                <a:sym typeface="Calibri"/>
              </a:rPr>
              <a:t>encyclopedia.com</a:t>
            </a:r>
            <a:r>
              <a:rPr lang="en-US" sz="1200" dirty="0">
                <a:solidFill>
                  <a:schemeClr val="dk1"/>
                </a:solidFill>
                <a:ea typeface="Calibri"/>
                <a:cs typeface="Calibri"/>
                <a:sym typeface="Calibri"/>
              </a:rPr>
              <a:t>).</a:t>
            </a:r>
            <a:endParaRPr lang="en-US" sz="1200" dirty="0"/>
          </a:p>
        </p:txBody>
      </p:sp>
      <p:graphicFrame>
        <p:nvGraphicFramePr>
          <p:cNvPr id="9" name="Table 8">
            <a:extLst>
              <a:ext uri="{FF2B5EF4-FFF2-40B4-BE49-F238E27FC236}">
                <a16:creationId xmlns:a16="http://schemas.microsoft.com/office/drawing/2014/main" id="{FC9D712B-23B7-E646-8EB6-254130655859}"/>
              </a:ext>
            </a:extLst>
          </p:cNvPr>
          <p:cNvGraphicFramePr>
            <a:graphicFrameLocks noGrp="1"/>
          </p:cNvGraphicFramePr>
          <p:nvPr>
            <p:extLst>
              <p:ext uri="{D42A27DB-BD31-4B8C-83A1-F6EECF244321}">
                <p14:modId xmlns:p14="http://schemas.microsoft.com/office/powerpoint/2010/main" val="2634671221"/>
              </p:ext>
            </p:extLst>
          </p:nvPr>
        </p:nvGraphicFramePr>
        <p:xfrm>
          <a:off x="535217" y="5571460"/>
          <a:ext cx="9207797" cy="1699097"/>
        </p:xfrm>
        <a:graphic>
          <a:graphicData uri="http://schemas.openxmlformats.org/drawingml/2006/table">
            <a:tbl>
              <a:tblPr firstRow="1" bandRow="1">
                <a:tableStyleId>{073A0DAA-6AF3-43AB-8588-CEC1D06C72B9}</a:tableStyleId>
              </a:tblPr>
              <a:tblGrid>
                <a:gridCol w="1043942">
                  <a:extLst>
                    <a:ext uri="{9D8B030D-6E8A-4147-A177-3AD203B41FA5}">
                      <a16:colId xmlns:a16="http://schemas.microsoft.com/office/drawing/2014/main" val="1581435226"/>
                    </a:ext>
                  </a:extLst>
                </a:gridCol>
                <a:gridCol w="2088214">
                  <a:extLst>
                    <a:ext uri="{9D8B030D-6E8A-4147-A177-3AD203B41FA5}">
                      <a16:colId xmlns:a16="http://schemas.microsoft.com/office/drawing/2014/main" val="492903338"/>
                    </a:ext>
                  </a:extLst>
                </a:gridCol>
                <a:gridCol w="4020451">
                  <a:extLst>
                    <a:ext uri="{9D8B030D-6E8A-4147-A177-3AD203B41FA5}">
                      <a16:colId xmlns:a16="http://schemas.microsoft.com/office/drawing/2014/main" val="2508035096"/>
                    </a:ext>
                  </a:extLst>
                </a:gridCol>
                <a:gridCol w="2055190">
                  <a:extLst>
                    <a:ext uri="{9D8B030D-6E8A-4147-A177-3AD203B41FA5}">
                      <a16:colId xmlns:a16="http://schemas.microsoft.com/office/drawing/2014/main" val="290033447"/>
                    </a:ext>
                  </a:extLst>
                </a:gridCol>
              </a:tblGrid>
              <a:tr h="327497">
                <a:tc>
                  <a:txBody>
                    <a:bodyPr/>
                    <a:lstStyle/>
                    <a:p>
                      <a:pPr algn="ctr"/>
                      <a:r>
                        <a:rPr lang="en-US" sz="1200" dirty="0"/>
                        <a:t>Level</a:t>
                      </a:r>
                    </a:p>
                  </a:txBody>
                  <a:tcPr/>
                </a:tc>
                <a:tc>
                  <a:txBody>
                    <a:bodyPr/>
                    <a:lstStyle/>
                    <a:p>
                      <a:pPr algn="ctr"/>
                      <a:r>
                        <a:rPr lang="en-US" sz="1200" dirty="0"/>
                        <a:t>Requirements</a:t>
                      </a:r>
                    </a:p>
                  </a:txBody>
                  <a:tcPr/>
                </a:tc>
                <a:tc>
                  <a:txBody>
                    <a:bodyPr/>
                    <a:lstStyle/>
                    <a:p>
                      <a:pPr algn="ctr"/>
                      <a:r>
                        <a:rPr lang="en-US" sz="1200" dirty="0"/>
                        <a:t>Attire</a:t>
                      </a:r>
                    </a:p>
                  </a:txBody>
                  <a:tcPr/>
                </a:tc>
                <a:tc>
                  <a:txBody>
                    <a:bodyPr/>
                    <a:lstStyle/>
                    <a:p>
                      <a:pPr algn="ctr"/>
                      <a:r>
                        <a:rPr lang="en-US" sz="1200" dirty="0"/>
                        <a:t>Shoes</a:t>
                      </a:r>
                    </a:p>
                  </a:txBody>
                  <a:tcPr/>
                </a:tc>
                <a:extLst>
                  <a:ext uri="{0D108BD9-81ED-4DB2-BD59-A6C34878D82A}">
                    <a16:rowId xmlns:a16="http://schemas.microsoft.com/office/drawing/2014/main" val="1324793781"/>
                  </a:ext>
                </a:extLst>
              </a:tr>
              <a:tr h="436639">
                <a:tc>
                  <a:txBody>
                    <a:bodyPr/>
                    <a:lstStyle/>
                    <a:p>
                      <a:pPr algn="ctr"/>
                      <a:r>
                        <a:rPr lang="en-US" sz="1200" dirty="0"/>
                        <a:t>Tap 1</a:t>
                      </a:r>
                    </a:p>
                  </a:txBody>
                  <a:tcPr/>
                </a:tc>
                <a:tc>
                  <a:txBody>
                    <a:bodyPr/>
                    <a:lstStyle/>
                    <a:p>
                      <a:pPr algn="ctr"/>
                      <a:r>
                        <a:rPr lang="en-US" sz="1200" dirty="0"/>
                        <a:t>at least 7 years old</a:t>
                      </a:r>
                    </a:p>
                  </a:txBody>
                  <a:tcPr/>
                </a:tc>
                <a:tc>
                  <a:txBody>
                    <a:bodyPr/>
                    <a:lstStyle/>
                    <a:p>
                      <a:pPr algn="ctr"/>
                      <a:r>
                        <a:rPr lang="en-US" sz="1200" dirty="0"/>
                        <a:t>Any comfortable fitting dance clothing. Dance pants may be worn yet should not cover tap shoes</a:t>
                      </a:r>
                    </a:p>
                  </a:txBody>
                  <a:tcPr/>
                </a:tc>
                <a:tc>
                  <a:txBody>
                    <a:bodyPr/>
                    <a:lstStyle/>
                    <a:p>
                      <a:pPr algn="ctr"/>
                      <a:r>
                        <a:rPr lang="en-US" sz="1200" dirty="0"/>
                        <a:t>Black tap shoes</a:t>
                      </a:r>
                    </a:p>
                  </a:txBody>
                  <a:tcPr/>
                </a:tc>
                <a:extLst>
                  <a:ext uri="{0D108BD9-81ED-4DB2-BD59-A6C34878D82A}">
                    <a16:rowId xmlns:a16="http://schemas.microsoft.com/office/drawing/2014/main" val="1932731489"/>
                  </a:ext>
                </a:extLst>
              </a:tr>
              <a:tr h="436639">
                <a:tc>
                  <a:txBody>
                    <a:bodyPr/>
                    <a:lstStyle/>
                    <a:p>
                      <a:pPr algn="ctr"/>
                      <a:r>
                        <a:rPr lang="en-US" sz="1200" dirty="0"/>
                        <a:t>Tap 2</a:t>
                      </a:r>
                    </a:p>
                  </a:txBody>
                  <a:tcPr/>
                </a:tc>
                <a:tc>
                  <a:txBody>
                    <a:bodyPr/>
                    <a:lstStyle/>
                    <a:p>
                      <a:pPr algn="ctr"/>
                      <a:r>
                        <a:rPr lang="en-US" sz="1200" dirty="0"/>
                        <a:t>2 </a:t>
                      </a:r>
                      <a:r>
                        <a:rPr lang="en-US" sz="1200" dirty="0" err="1"/>
                        <a:t>yrs</a:t>
                      </a:r>
                      <a:r>
                        <a:rPr lang="en-US" sz="1200" dirty="0"/>
                        <a:t> experience of Tap 1</a:t>
                      </a:r>
                    </a:p>
                  </a:txBody>
                  <a:tcPr/>
                </a:tc>
                <a:tc>
                  <a:txBody>
                    <a:bodyPr/>
                    <a:lstStyle/>
                    <a:p>
                      <a:pPr algn="ctr"/>
                      <a:r>
                        <a:rPr lang="en-US" sz="1200" dirty="0"/>
                        <a:t>Any comfortable fitting dance clothing. Dance pants may be worn yet should not cover tap shoes</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Black tap shoes</a:t>
                      </a:r>
                    </a:p>
                  </a:txBody>
                  <a:tcPr/>
                </a:tc>
                <a:extLst>
                  <a:ext uri="{0D108BD9-81ED-4DB2-BD59-A6C34878D82A}">
                    <a16:rowId xmlns:a16="http://schemas.microsoft.com/office/drawing/2014/main" val="2335790456"/>
                  </a:ext>
                </a:extLst>
              </a:tr>
              <a:tr h="436639">
                <a:tc>
                  <a:txBody>
                    <a:bodyPr/>
                    <a:lstStyle/>
                    <a:p>
                      <a:pPr algn="ctr"/>
                      <a:r>
                        <a:rPr lang="en-US" sz="1200" dirty="0"/>
                        <a:t>Tap 3</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2 </a:t>
                      </a:r>
                      <a:r>
                        <a:rPr lang="en-US" sz="1200" dirty="0" err="1"/>
                        <a:t>yrs</a:t>
                      </a:r>
                      <a:r>
                        <a:rPr lang="en-US" sz="1200" dirty="0"/>
                        <a:t> experience of Tap 2</a:t>
                      </a:r>
                    </a:p>
                    <a:p>
                      <a:pPr algn="ctr"/>
                      <a:endParaRPr lang="en-US" sz="1200" dirty="0"/>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Any comfortable fitting dance clothing. Dance pants may be worn yet should not cover tap shoes</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Black tap shoes</a:t>
                      </a:r>
                    </a:p>
                  </a:txBody>
                  <a:tcPr/>
                </a:tc>
                <a:extLst>
                  <a:ext uri="{0D108BD9-81ED-4DB2-BD59-A6C34878D82A}">
                    <a16:rowId xmlns:a16="http://schemas.microsoft.com/office/drawing/2014/main" val="3106301586"/>
                  </a:ext>
                </a:extLst>
              </a:tr>
            </a:tbl>
          </a:graphicData>
        </a:graphic>
      </p:graphicFrame>
    </p:spTree>
    <p:extLst>
      <p:ext uri="{BB962C8B-B14F-4D97-AF65-F5344CB8AC3E}">
        <p14:creationId xmlns:p14="http://schemas.microsoft.com/office/powerpoint/2010/main" val="129791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8D1B-97DD-7945-91D7-638195B98803}"/>
              </a:ext>
            </a:extLst>
          </p:cNvPr>
          <p:cNvSpPr>
            <a:spLocks noGrp="1"/>
          </p:cNvSpPr>
          <p:nvPr>
            <p:ph type="title"/>
          </p:nvPr>
        </p:nvSpPr>
        <p:spPr>
          <a:xfrm>
            <a:off x="4522826" y="242162"/>
            <a:ext cx="5220187" cy="830199"/>
          </a:xfrm>
        </p:spPr>
        <p:txBody>
          <a:bodyPr/>
          <a:lstStyle/>
          <a:p>
            <a:r>
              <a:rPr lang="en-US" dirty="0"/>
              <a:t>Modern</a:t>
            </a:r>
          </a:p>
        </p:txBody>
      </p:sp>
      <p:sp>
        <p:nvSpPr>
          <p:cNvPr id="4" name="Footer Placeholder 3">
            <a:extLst>
              <a:ext uri="{FF2B5EF4-FFF2-40B4-BE49-F238E27FC236}">
                <a16:creationId xmlns:a16="http://schemas.microsoft.com/office/drawing/2014/main" id="{F7D142F5-EEE2-8A45-AEA8-DF357AECCE6C}"/>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C7727A96-F079-FF48-B0CC-355431FDC2A7}"/>
              </a:ext>
            </a:extLst>
          </p:cNvPr>
          <p:cNvSpPr>
            <a:spLocks noGrp="1"/>
          </p:cNvSpPr>
          <p:nvPr>
            <p:ph type="sldNum" sz="quarter" idx="12"/>
          </p:nvPr>
        </p:nvSpPr>
        <p:spPr/>
        <p:txBody>
          <a:bodyPr/>
          <a:lstStyle/>
          <a:p>
            <a:fld id="{1FBB8288-81CC-FA47-9543-A23F50F09E18}" type="slidenum">
              <a:rPr lang="en-US" smtClean="0"/>
              <a:pPr/>
              <a:t>12</a:t>
            </a:fld>
            <a:endParaRPr lang="en-US"/>
          </a:p>
        </p:txBody>
      </p:sp>
      <p:sp>
        <p:nvSpPr>
          <p:cNvPr id="6" name="TextBox 5">
            <a:extLst>
              <a:ext uri="{FF2B5EF4-FFF2-40B4-BE49-F238E27FC236}">
                <a16:creationId xmlns:a16="http://schemas.microsoft.com/office/drawing/2014/main" id="{8DDFD6CE-4D27-D244-B842-C17AB8F5AB1A}"/>
              </a:ext>
            </a:extLst>
          </p:cNvPr>
          <p:cNvSpPr txBox="1"/>
          <p:nvPr/>
        </p:nvSpPr>
        <p:spPr>
          <a:xfrm>
            <a:off x="535217" y="1266019"/>
            <a:ext cx="9207796" cy="1292662"/>
          </a:xfrm>
          <a:prstGeom prst="rect">
            <a:avLst/>
          </a:prstGeom>
          <a:noFill/>
        </p:spPr>
        <p:txBody>
          <a:bodyPr wrap="square" rtlCol="0">
            <a:spAutoFit/>
          </a:bodyPr>
          <a:lstStyle/>
          <a:p>
            <a:pPr lvl="0"/>
            <a:r>
              <a:rPr lang="en-US" b="1" dirty="0">
                <a:solidFill>
                  <a:schemeClr val="dk1"/>
                </a:solidFill>
                <a:ea typeface="Calibri"/>
                <a:cs typeface="Calibri"/>
                <a:sym typeface="Calibri"/>
              </a:rPr>
              <a:t>Modern</a:t>
            </a:r>
          </a:p>
          <a:p>
            <a:pPr lvl="0"/>
            <a:r>
              <a:rPr lang="en-US" sz="1200" dirty="0">
                <a:solidFill>
                  <a:schemeClr val="dk1"/>
                </a:solidFill>
                <a:ea typeface="Calibri"/>
                <a:cs typeface="Calibri"/>
                <a:sym typeface="Calibri"/>
              </a:rPr>
              <a:t>Modern encourages dancers to use their emotions and moods to design new steps with the use of gravity. Modern dancers usually assume a multidimensional orientation in the theater space. Their actions make use of all dimensions of space—the dancers often stand sideways to or turn their backs on the audience, and they do not always remain upright and deliberate falling motions are common. Despite the variety of modern dance styles, </a:t>
            </a:r>
            <a:r>
              <a:rPr lang="en-US" sz="1200" dirty="0"/>
              <a:t>this genre</a:t>
            </a:r>
            <a:r>
              <a:rPr lang="en-US" sz="1200" dirty="0">
                <a:solidFill>
                  <a:schemeClr val="dk1"/>
                </a:solidFill>
                <a:ea typeface="Calibri"/>
                <a:cs typeface="Calibri"/>
                <a:sym typeface="Calibri"/>
              </a:rPr>
              <a:t> generally tend to take into account the weight of the body, whereas ballet requires the dancer to create the illusion of freedom from gravity, of effortlessly jumping and soaring through the air.</a:t>
            </a:r>
            <a:endParaRPr lang="en-US" sz="1200" dirty="0"/>
          </a:p>
        </p:txBody>
      </p:sp>
      <p:graphicFrame>
        <p:nvGraphicFramePr>
          <p:cNvPr id="7" name="Table 6">
            <a:extLst>
              <a:ext uri="{FF2B5EF4-FFF2-40B4-BE49-F238E27FC236}">
                <a16:creationId xmlns:a16="http://schemas.microsoft.com/office/drawing/2014/main" id="{A57E19C0-E648-D84D-865D-485A948E6F39}"/>
              </a:ext>
            </a:extLst>
          </p:cNvPr>
          <p:cNvGraphicFramePr>
            <a:graphicFrameLocks noGrp="1"/>
          </p:cNvGraphicFramePr>
          <p:nvPr>
            <p:extLst>
              <p:ext uri="{D42A27DB-BD31-4B8C-83A1-F6EECF244321}">
                <p14:modId xmlns:p14="http://schemas.microsoft.com/office/powerpoint/2010/main" val="744095783"/>
              </p:ext>
            </p:extLst>
          </p:nvPr>
        </p:nvGraphicFramePr>
        <p:xfrm>
          <a:off x="535217" y="2733861"/>
          <a:ext cx="9207795" cy="1687830"/>
        </p:xfrm>
        <a:graphic>
          <a:graphicData uri="http://schemas.openxmlformats.org/drawingml/2006/table">
            <a:tbl>
              <a:tblPr firstRow="1" bandRow="1">
                <a:tableStyleId>{073A0DAA-6AF3-43AB-8588-CEC1D06C72B9}</a:tableStyleId>
              </a:tblPr>
              <a:tblGrid>
                <a:gridCol w="1969242">
                  <a:extLst>
                    <a:ext uri="{9D8B030D-6E8A-4147-A177-3AD203B41FA5}">
                      <a16:colId xmlns:a16="http://schemas.microsoft.com/office/drawing/2014/main" val="1581435226"/>
                    </a:ext>
                  </a:extLst>
                </a:gridCol>
                <a:gridCol w="2270441">
                  <a:extLst>
                    <a:ext uri="{9D8B030D-6E8A-4147-A177-3AD203B41FA5}">
                      <a16:colId xmlns:a16="http://schemas.microsoft.com/office/drawing/2014/main" val="492903338"/>
                    </a:ext>
                  </a:extLst>
                </a:gridCol>
                <a:gridCol w="3356834">
                  <a:extLst>
                    <a:ext uri="{9D8B030D-6E8A-4147-A177-3AD203B41FA5}">
                      <a16:colId xmlns:a16="http://schemas.microsoft.com/office/drawing/2014/main" val="2508035096"/>
                    </a:ext>
                  </a:extLst>
                </a:gridCol>
                <a:gridCol w="1611278">
                  <a:extLst>
                    <a:ext uri="{9D8B030D-6E8A-4147-A177-3AD203B41FA5}">
                      <a16:colId xmlns:a16="http://schemas.microsoft.com/office/drawing/2014/main" val="290033447"/>
                    </a:ext>
                  </a:extLst>
                </a:gridCol>
              </a:tblGrid>
              <a:tr h="316230">
                <a:tc>
                  <a:txBody>
                    <a:bodyPr/>
                    <a:lstStyle/>
                    <a:p>
                      <a:pPr algn="ctr"/>
                      <a:r>
                        <a:rPr lang="en-US" sz="1200" dirty="0"/>
                        <a:t>Level</a:t>
                      </a:r>
                    </a:p>
                  </a:txBody>
                  <a:tcPr/>
                </a:tc>
                <a:tc>
                  <a:txBody>
                    <a:bodyPr/>
                    <a:lstStyle/>
                    <a:p>
                      <a:pPr algn="ctr"/>
                      <a:r>
                        <a:rPr lang="en-US" sz="1200" dirty="0"/>
                        <a:t>Requirements</a:t>
                      </a:r>
                    </a:p>
                  </a:txBody>
                  <a:tcPr/>
                </a:tc>
                <a:tc>
                  <a:txBody>
                    <a:bodyPr/>
                    <a:lstStyle/>
                    <a:p>
                      <a:pPr algn="ctr"/>
                      <a:r>
                        <a:rPr lang="en-US" sz="1200" dirty="0"/>
                        <a:t>Attire</a:t>
                      </a:r>
                    </a:p>
                  </a:txBody>
                  <a:tcPr/>
                </a:tc>
                <a:tc>
                  <a:txBody>
                    <a:bodyPr/>
                    <a:lstStyle/>
                    <a:p>
                      <a:pPr algn="ctr"/>
                      <a:r>
                        <a:rPr lang="en-US" sz="1200" dirty="0"/>
                        <a:t>Shoes</a:t>
                      </a:r>
                    </a:p>
                  </a:txBody>
                  <a:tcPr/>
                </a:tc>
                <a:extLst>
                  <a:ext uri="{0D108BD9-81ED-4DB2-BD59-A6C34878D82A}">
                    <a16:rowId xmlns:a16="http://schemas.microsoft.com/office/drawing/2014/main" val="1324793781"/>
                  </a:ext>
                </a:extLst>
              </a:tr>
              <a:tr h="429876">
                <a:tc>
                  <a:txBody>
                    <a:bodyPr/>
                    <a:lstStyle/>
                    <a:p>
                      <a:pPr algn="ctr"/>
                      <a:r>
                        <a:rPr lang="en-US" sz="1200" dirty="0"/>
                        <a:t>Modern 1 (Beginning)</a:t>
                      </a:r>
                    </a:p>
                  </a:txBody>
                  <a:tcPr/>
                </a:tc>
                <a:tc>
                  <a:txBody>
                    <a:bodyPr/>
                    <a:lstStyle/>
                    <a:p>
                      <a:pPr algn="ctr"/>
                      <a:r>
                        <a:rPr lang="en-US" sz="1200" dirty="0"/>
                        <a:t>at least 8 years old</a:t>
                      </a:r>
                    </a:p>
                  </a:txBody>
                  <a:tcPr/>
                </a:tc>
                <a:tc>
                  <a:txBody>
                    <a:bodyPr/>
                    <a:lstStyle/>
                    <a:p>
                      <a:pPr algn="ctr"/>
                      <a:r>
                        <a:rPr lang="en-US" sz="1200" dirty="0"/>
                        <a:t>Comfortable fitting dance clothing; shirt and shorts and ponytail are acceptable</a:t>
                      </a:r>
                    </a:p>
                  </a:txBody>
                  <a:tcPr/>
                </a:tc>
                <a:tc>
                  <a:txBody>
                    <a:bodyPr/>
                    <a:lstStyle/>
                    <a:p>
                      <a:pPr algn="ctr"/>
                      <a:r>
                        <a:rPr lang="en-US" sz="1200" dirty="0"/>
                        <a:t>Barefoot</a:t>
                      </a:r>
                    </a:p>
                  </a:txBody>
                  <a:tcPr/>
                </a:tc>
                <a:extLst>
                  <a:ext uri="{0D108BD9-81ED-4DB2-BD59-A6C34878D82A}">
                    <a16:rowId xmlns:a16="http://schemas.microsoft.com/office/drawing/2014/main" val="1932731489"/>
                  </a:ext>
                </a:extLst>
              </a:tr>
              <a:tr h="429876">
                <a:tc>
                  <a:txBody>
                    <a:bodyPr/>
                    <a:lstStyle/>
                    <a:p>
                      <a:pPr algn="ctr"/>
                      <a:r>
                        <a:rPr lang="en-US" sz="1200" dirty="0"/>
                        <a:t>Modern 2</a:t>
                      </a:r>
                    </a:p>
                  </a:txBody>
                  <a:tcPr/>
                </a:tc>
                <a:tc>
                  <a:txBody>
                    <a:bodyPr/>
                    <a:lstStyle/>
                    <a:p>
                      <a:pPr algn="ctr"/>
                      <a:r>
                        <a:rPr lang="en-US" sz="1200" dirty="0"/>
                        <a:t>2 </a:t>
                      </a:r>
                      <a:r>
                        <a:rPr lang="en-US" sz="1200" dirty="0" err="1"/>
                        <a:t>yrs</a:t>
                      </a:r>
                      <a:r>
                        <a:rPr lang="en-US" sz="1200" dirty="0"/>
                        <a:t> experience of Modern 1</a:t>
                      </a:r>
                    </a:p>
                  </a:txBody>
                  <a:tcPr/>
                </a:tc>
                <a:tc>
                  <a:txBody>
                    <a:bodyPr/>
                    <a:lstStyle/>
                    <a:p>
                      <a:pPr algn="ctr"/>
                      <a:r>
                        <a:rPr lang="en-US" sz="1200" dirty="0"/>
                        <a:t>Comfortable fitting dance clothing; shirt and shorts and ponytail are acceptable</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Barefoot</a:t>
                      </a:r>
                    </a:p>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2335790456"/>
                  </a:ext>
                </a:extLst>
              </a:tr>
              <a:tr h="429876">
                <a:tc>
                  <a:txBody>
                    <a:bodyPr/>
                    <a:lstStyle/>
                    <a:p>
                      <a:pPr algn="ctr"/>
                      <a:r>
                        <a:rPr lang="en-US" sz="1200" dirty="0"/>
                        <a:t>Modern 3</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dirty="0"/>
                        <a:t>2 </a:t>
                      </a:r>
                      <a:r>
                        <a:rPr lang="en-US" sz="1200" dirty="0" err="1"/>
                        <a:t>yrs</a:t>
                      </a:r>
                      <a:r>
                        <a:rPr lang="en-US" sz="1200" dirty="0"/>
                        <a:t> experience of Modern 2</a:t>
                      </a:r>
                    </a:p>
                    <a:p>
                      <a:pPr algn="ctr"/>
                      <a:endParaRPr lang="en-US" sz="1200" dirty="0"/>
                    </a:p>
                  </a:txBody>
                  <a:tcPr/>
                </a:tc>
                <a:tc>
                  <a:txBody>
                    <a:bodyPr/>
                    <a:lstStyle/>
                    <a:p>
                      <a:pPr algn="ctr"/>
                      <a:r>
                        <a:rPr lang="en-US" sz="1200" dirty="0"/>
                        <a:t>Comfortable fitting dance clothing; shirt and shorts and ponytail are acceptable</a:t>
                      </a:r>
                    </a:p>
                  </a:txBody>
                  <a:tcPr/>
                </a:tc>
                <a:tc>
                  <a:txBody>
                    <a:bodyPr/>
                    <a:lstStyle/>
                    <a:p>
                      <a:pPr algn="ctr"/>
                      <a:r>
                        <a:rPr lang="en-US" sz="1200" dirty="0"/>
                        <a:t>Barefoot</a:t>
                      </a:r>
                    </a:p>
                  </a:txBody>
                  <a:tcPr/>
                </a:tc>
                <a:extLst>
                  <a:ext uri="{0D108BD9-81ED-4DB2-BD59-A6C34878D82A}">
                    <a16:rowId xmlns:a16="http://schemas.microsoft.com/office/drawing/2014/main" val="3106301586"/>
                  </a:ext>
                </a:extLst>
              </a:tr>
            </a:tbl>
          </a:graphicData>
        </a:graphic>
      </p:graphicFrame>
    </p:spTree>
    <p:extLst>
      <p:ext uri="{BB962C8B-B14F-4D97-AF65-F5344CB8AC3E}">
        <p14:creationId xmlns:p14="http://schemas.microsoft.com/office/powerpoint/2010/main" val="210336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D5DE-DD46-A04C-AC5C-AA55214B9416}"/>
              </a:ext>
            </a:extLst>
          </p:cNvPr>
          <p:cNvSpPr>
            <a:spLocks noGrp="1"/>
          </p:cNvSpPr>
          <p:nvPr>
            <p:ph type="title"/>
          </p:nvPr>
        </p:nvSpPr>
        <p:spPr>
          <a:xfrm>
            <a:off x="4355164" y="242163"/>
            <a:ext cx="5220187" cy="830199"/>
          </a:xfrm>
        </p:spPr>
        <p:txBody>
          <a:bodyPr/>
          <a:lstStyle/>
          <a:p>
            <a:r>
              <a:rPr lang="en-US" dirty="0"/>
              <a:t>Performance Opportunities</a:t>
            </a:r>
          </a:p>
        </p:txBody>
      </p:sp>
      <p:sp>
        <p:nvSpPr>
          <p:cNvPr id="4" name="Footer Placeholder 3">
            <a:extLst>
              <a:ext uri="{FF2B5EF4-FFF2-40B4-BE49-F238E27FC236}">
                <a16:creationId xmlns:a16="http://schemas.microsoft.com/office/drawing/2014/main" id="{9B335AC6-260C-B746-AB3A-0105203B680C}"/>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9509ACC6-AF4E-3542-A42D-AEAFE01A6FD4}"/>
              </a:ext>
            </a:extLst>
          </p:cNvPr>
          <p:cNvSpPr>
            <a:spLocks noGrp="1"/>
          </p:cNvSpPr>
          <p:nvPr>
            <p:ph type="sldNum" sz="quarter" idx="12"/>
          </p:nvPr>
        </p:nvSpPr>
        <p:spPr/>
        <p:txBody>
          <a:bodyPr/>
          <a:lstStyle/>
          <a:p>
            <a:fld id="{1FBB8288-81CC-FA47-9543-A23F50F09E18}" type="slidenum">
              <a:rPr lang="en-US" smtClean="0"/>
              <a:pPr/>
              <a:t>13</a:t>
            </a:fld>
            <a:endParaRPr lang="en-US"/>
          </a:p>
        </p:txBody>
      </p:sp>
      <p:sp>
        <p:nvSpPr>
          <p:cNvPr id="7" name="Rectangle 6">
            <a:extLst>
              <a:ext uri="{FF2B5EF4-FFF2-40B4-BE49-F238E27FC236}">
                <a16:creationId xmlns:a16="http://schemas.microsoft.com/office/drawing/2014/main" id="{07367FDD-6CC1-AB45-B085-19787F7EBB9A}"/>
              </a:ext>
            </a:extLst>
          </p:cNvPr>
          <p:cNvSpPr/>
          <p:nvPr/>
        </p:nvSpPr>
        <p:spPr>
          <a:xfrm>
            <a:off x="446567" y="1072362"/>
            <a:ext cx="9128784" cy="4524315"/>
          </a:xfrm>
          <a:prstGeom prst="rect">
            <a:avLst/>
          </a:prstGeom>
        </p:spPr>
        <p:txBody>
          <a:bodyPr wrap="square">
            <a:spAutoFit/>
          </a:bodyPr>
          <a:lstStyle/>
          <a:p>
            <a:pPr lvl="0" algn="just"/>
            <a:r>
              <a:rPr lang="en-US" sz="1200" b="1" dirty="0">
                <a:solidFill>
                  <a:schemeClr val="dk1"/>
                </a:solidFill>
                <a:ea typeface="Calibri"/>
                <a:cs typeface="Calibri"/>
                <a:sym typeface="Calibri"/>
              </a:rPr>
              <a:t>Annual School Performance May 28 &amp; 29, 2024</a:t>
            </a:r>
            <a:endParaRPr lang="en-US" sz="1200" dirty="0">
              <a:solidFill>
                <a:schemeClr val="dk1"/>
              </a:solidFill>
              <a:ea typeface="Calibri"/>
              <a:cs typeface="Calibri"/>
              <a:sym typeface="Calibri"/>
            </a:endParaRPr>
          </a:p>
          <a:p>
            <a:pPr lvl="0" algn="just"/>
            <a:r>
              <a:rPr lang="en-US" sz="1200" dirty="0">
                <a:solidFill>
                  <a:schemeClr val="dk1"/>
                </a:solidFill>
                <a:ea typeface="Calibri"/>
                <a:cs typeface="Calibri"/>
                <a:sym typeface="Calibri"/>
              </a:rPr>
              <a:t>Each student beginning with Pre-Ballet 1 is given the opportunity to demonstrate the skills they have gained throughout the year by participating in our Annual School Performance. Performing is a wonderful experience and a valuable part of each dancer’s education. We encourage every student to take advantage of this opportunity to share their knowledge and passion with family and friends. The performance features students from the Children and Student Divisions as well as all other disciplines offered. The fee to participate is $75 and the event is free admission.  Attendance is necessary the last few months of school to learn the choreography. Too many absences may result in removal from the performance.  In the event there will be absences, participation is left up to the discretion of the classroom instructor.</a:t>
            </a:r>
          </a:p>
          <a:p>
            <a:pPr lvl="0" algn="just"/>
            <a:endParaRPr lang="en-US" sz="1200" b="1" dirty="0">
              <a:solidFill>
                <a:schemeClr val="dk1"/>
              </a:solidFill>
              <a:cs typeface="Calibri"/>
              <a:sym typeface="Calibri"/>
            </a:endParaRPr>
          </a:p>
          <a:p>
            <a:pPr lvl="0" algn="just"/>
            <a:r>
              <a:rPr lang="en-US" sz="1200" b="1" dirty="0">
                <a:solidFill>
                  <a:schemeClr val="dk1"/>
                </a:solidFill>
                <a:cs typeface="Calibri"/>
                <a:sym typeface="Calibri"/>
              </a:rPr>
              <a:t>Pre- Professional Company </a:t>
            </a:r>
          </a:p>
          <a:p>
            <a:pPr lvl="0" algn="just"/>
            <a:r>
              <a:rPr lang="en-US" sz="1200" dirty="0"/>
              <a:t>School Division students enrolled in levels 5 through 6 are eligible to audition for Huntsville Ballet‘s Pre-professional Company. Membership offers opportunity to perform in Huntsville Ballet Company productions throughout the season. Pre-professional members will rehearse alongside professional company members and work closely with the artistic staff giving the student an education and experience that goes way beyond the classroom. Auditions are held the week before classes begin. Acceptance is by audition only and is at the sole discretion of the Artistic Director.</a:t>
            </a:r>
          </a:p>
          <a:p>
            <a:pPr lvl="0" algn="just"/>
            <a:endParaRPr lang="en-US" sz="1200" dirty="0"/>
          </a:p>
          <a:p>
            <a:pPr algn="just"/>
            <a:r>
              <a:rPr lang="en-US" sz="1200" b="1" dirty="0"/>
              <a:t>Junior Company </a:t>
            </a:r>
          </a:p>
          <a:p>
            <a:pPr algn="just"/>
            <a:r>
              <a:rPr lang="en-US" sz="1200" dirty="0"/>
              <a:t>School Division students enrolled in level 4x are eligible to audition for Huntsville Ballet‘s Junior Company. Junior Company members will begin to learn the art of working within a group and what it means to be part of a team. A valuable skill beyond the studio walls. Opportunity to work with and learn from Pre-professional Company dancers as well as Huntsville Ballet‘s own artistic staff make this a unique experience for your dancer.</a:t>
            </a:r>
          </a:p>
          <a:p>
            <a:pPr algn="just"/>
            <a:endParaRPr lang="en-US" sz="1200" dirty="0"/>
          </a:p>
          <a:p>
            <a:pPr algn="just"/>
            <a:r>
              <a:rPr lang="en-US" sz="1200" b="1" dirty="0"/>
              <a:t>Additional opportunities</a:t>
            </a:r>
          </a:p>
          <a:p>
            <a:pPr algn="just"/>
            <a:r>
              <a:rPr lang="en-US" sz="1200" dirty="0"/>
              <a:t>Some HBC productions require additional cast members. Performing opportunities are extended to HBS students when needed or requested by the Artistic Director.</a:t>
            </a:r>
          </a:p>
        </p:txBody>
      </p:sp>
      <p:sp>
        <p:nvSpPr>
          <p:cNvPr id="8" name="TextBox 7">
            <a:extLst>
              <a:ext uri="{FF2B5EF4-FFF2-40B4-BE49-F238E27FC236}">
                <a16:creationId xmlns:a16="http://schemas.microsoft.com/office/drawing/2014/main" id="{3D61D444-6230-4B4D-BF41-5816C37A6BE7}"/>
              </a:ext>
            </a:extLst>
          </p:cNvPr>
          <p:cNvSpPr txBox="1"/>
          <p:nvPr/>
        </p:nvSpPr>
        <p:spPr>
          <a:xfrm>
            <a:off x="464808" y="5616477"/>
            <a:ext cx="9128784" cy="1631216"/>
          </a:xfrm>
          <a:prstGeom prst="rect">
            <a:avLst/>
          </a:prstGeom>
          <a:solidFill>
            <a:srgbClr val="7030A0">
              <a:alpha val="39000"/>
            </a:srgbClr>
          </a:solidFill>
        </p:spPr>
        <p:txBody>
          <a:bodyPr wrap="square" rtlCol="0">
            <a:spAutoFit/>
          </a:bodyPr>
          <a:lstStyle/>
          <a:p>
            <a:pPr algn="just"/>
            <a:endParaRPr lang="en-US" sz="1400" b="1" dirty="0"/>
          </a:p>
          <a:p>
            <a:pPr algn="just"/>
            <a:r>
              <a:rPr lang="en-US" sz="1400" b="1" dirty="0"/>
              <a:t>Performance Rehearsal Attendance</a:t>
            </a:r>
          </a:p>
          <a:p>
            <a:pPr algn="just"/>
            <a:r>
              <a:rPr lang="en-US" sz="1200" dirty="0"/>
              <a:t>Attendance and punctuality for all rehearsals is required in order to ensure that a student can appear in HBC performances. Signing up for these performances is only the first step in securing one’s ability to be on stage! Please be mindful of your family’s schedule and carefully consider your commitment to these activities. Students are required to be at every rehearsal, on time, dressed, and ready to enter the studio or theater. Fulfilling these requirements is mandatory. It is the only way the dancer is sufficiently prepared to realize the excitement and benefits of dancing on stage with confidence and joy.</a:t>
            </a:r>
          </a:p>
          <a:p>
            <a:pPr algn="just"/>
            <a:endParaRPr lang="en-US" sz="1200" dirty="0"/>
          </a:p>
        </p:txBody>
      </p:sp>
    </p:spTree>
    <p:extLst>
      <p:ext uri="{BB962C8B-B14F-4D97-AF65-F5344CB8AC3E}">
        <p14:creationId xmlns:p14="http://schemas.microsoft.com/office/powerpoint/2010/main" val="235285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241C-19F7-0946-93E3-26B576E1EF1A}"/>
              </a:ext>
            </a:extLst>
          </p:cNvPr>
          <p:cNvSpPr>
            <a:spLocks noGrp="1"/>
          </p:cNvSpPr>
          <p:nvPr>
            <p:ph type="title"/>
          </p:nvPr>
        </p:nvSpPr>
        <p:spPr>
          <a:xfrm>
            <a:off x="4136464" y="254039"/>
            <a:ext cx="5220187" cy="830199"/>
          </a:xfrm>
        </p:spPr>
        <p:txBody>
          <a:bodyPr/>
          <a:lstStyle/>
          <a:p>
            <a:r>
              <a:rPr lang="en-US" dirty="0"/>
              <a:t>Pointe Progression</a:t>
            </a:r>
          </a:p>
        </p:txBody>
      </p:sp>
      <p:sp>
        <p:nvSpPr>
          <p:cNvPr id="4" name="Footer Placeholder 3">
            <a:extLst>
              <a:ext uri="{FF2B5EF4-FFF2-40B4-BE49-F238E27FC236}">
                <a16:creationId xmlns:a16="http://schemas.microsoft.com/office/drawing/2014/main" id="{2C8A5E80-5A66-F445-A89A-F4966AB2A6E5}"/>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C47554E0-6F12-A647-B4BE-DED7362082AA}"/>
              </a:ext>
            </a:extLst>
          </p:cNvPr>
          <p:cNvSpPr>
            <a:spLocks noGrp="1"/>
          </p:cNvSpPr>
          <p:nvPr>
            <p:ph type="sldNum" sz="quarter" idx="12"/>
          </p:nvPr>
        </p:nvSpPr>
        <p:spPr/>
        <p:txBody>
          <a:bodyPr/>
          <a:lstStyle/>
          <a:p>
            <a:fld id="{1FBB8288-81CC-FA47-9543-A23F50F09E18}" type="slidenum">
              <a:rPr lang="en-US" smtClean="0"/>
              <a:pPr/>
              <a:t>14</a:t>
            </a:fld>
            <a:endParaRPr lang="en-US"/>
          </a:p>
        </p:txBody>
      </p:sp>
      <p:sp>
        <p:nvSpPr>
          <p:cNvPr id="6" name="TextBox 5"/>
          <p:cNvSpPr txBox="1"/>
          <p:nvPr/>
        </p:nvSpPr>
        <p:spPr>
          <a:xfrm>
            <a:off x="776177" y="1509823"/>
            <a:ext cx="8580474" cy="2862322"/>
          </a:xfrm>
          <a:prstGeom prst="rect">
            <a:avLst/>
          </a:prstGeom>
          <a:noFill/>
        </p:spPr>
        <p:txBody>
          <a:bodyPr wrap="square" rtlCol="0">
            <a:spAutoFit/>
          </a:bodyPr>
          <a:lstStyle/>
          <a:p>
            <a:pPr algn="just"/>
            <a:r>
              <a:rPr lang="en-US" sz="1200" b="1" dirty="0"/>
              <a:t>Requirements</a:t>
            </a:r>
          </a:p>
          <a:p>
            <a:pPr lvl="0" algn="just"/>
            <a:r>
              <a:rPr lang="en-US" sz="1200" dirty="0">
                <a:solidFill>
                  <a:schemeClr val="dk1"/>
                </a:solidFill>
                <a:ea typeface="Calibri"/>
                <a:cs typeface="Calibri"/>
                <a:sym typeface="Calibri"/>
              </a:rPr>
              <a:t>Working en pointe</a:t>
            </a:r>
            <a:r>
              <a:rPr lang="en-US" sz="1200" b="1" dirty="0">
                <a:solidFill>
                  <a:schemeClr val="dk1"/>
                </a:solidFill>
                <a:ea typeface="Calibri"/>
                <a:cs typeface="Calibri"/>
                <a:sym typeface="Calibri"/>
              </a:rPr>
              <a:t> </a:t>
            </a:r>
            <a:r>
              <a:rPr lang="en-US" sz="1200" dirty="0">
                <a:solidFill>
                  <a:schemeClr val="dk1"/>
                </a:solidFill>
                <a:ea typeface="Calibri"/>
                <a:cs typeface="Calibri"/>
                <a:sym typeface="Calibri"/>
              </a:rPr>
              <a:t>is for serious students who have studied the art and technique of classical ballet at the student division level for a minimum of four years and who are no younger than 11 years of age. </a:t>
            </a:r>
            <a:r>
              <a:rPr lang="en-US" sz="1200" b="1" dirty="0">
                <a:solidFill>
                  <a:schemeClr val="dk1"/>
                </a:solidFill>
                <a:ea typeface="Calibri"/>
                <a:cs typeface="Calibri"/>
                <a:sym typeface="Calibri"/>
              </a:rPr>
              <a:t>Age is not the sole factor used to determine a child’s readiness</a:t>
            </a:r>
            <a:r>
              <a:rPr lang="en-US" sz="1200" dirty="0">
                <a:solidFill>
                  <a:schemeClr val="dk1"/>
                </a:solidFill>
                <a:ea typeface="Calibri"/>
                <a:cs typeface="Calibri"/>
                <a:sym typeface="Calibri"/>
              </a:rPr>
              <a:t>. It is never too late to start a student on pointe, but doing so too early may potentially cause adverse effects on your child’s physical development as well as their progression. </a:t>
            </a:r>
            <a:r>
              <a:rPr lang="en-US" sz="1200" b="1" dirty="0">
                <a:solidFill>
                  <a:schemeClr val="dk1"/>
                </a:solidFill>
                <a:ea typeface="Calibri"/>
                <a:cs typeface="Calibri"/>
                <a:sym typeface="Calibri"/>
              </a:rPr>
              <a:t>All pointe progressions are at the sole discretion of the school director based on the student’s technique, strength, and development. </a:t>
            </a:r>
            <a:r>
              <a:rPr lang="en-US" sz="1200" dirty="0">
                <a:solidFill>
                  <a:schemeClr val="dk1"/>
                </a:solidFill>
                <a:ea typeface="Calibri"/>
                <a:cs typeface="Calibri"/>
                <a:sym typeface="Calibri"/>
              </a:rPr>
              <a:t>Parents will receive a letter in the spring informing them of their child’s promotion to the Introduction to Pointe class. </a:t>
            </a:r>
            <a:r>
              <a:rPr lang="en-US" sz="1200" i="1" dirty="0">
                <a:solidFill>
                  <a:schemeClr val="dk1"/>
                </a:solidFill>
                <a:ea typeface="Calibri"/>
                <a:cs typeface="Calibri"/>
                <a:sym typeface="Calibri"/>
              </a:rPr>
              <a:t>We ask that parents </a:t>
            </a:r>
            <a:r>
              <a:rPr lang="en-US" sz="1200" b="1" i="1" dirty="0">
                <a:solidFill>
                  <a:schemeClr val="dk1"/>
                </a:solidFill>
                <a:ea typeface="Calibri"/>
                <a:cs typeface="Calibri"/>
                <a:sym typeface="Calibri"/>
              </a:rPr>
              <a:t>not </a:t>
            </a:r>
            <a:r>
              <a:rPr lang="en-US" sz="1200" i="1" dirty="0">
                <a:solidFill>
                  <a:schemeClr val="dk1"/>
                </a:solidFill>
                <a:ea typeface="Calibri"/>
                <a:cs typeface="Calibri"/>
                <a:sym typeface="Calibri"/>
              </a:rPr>
              <a:t>purchase pointe shoes until directed and educated by our faculty. </a:t>
            </a:r>
          </a:p>
          <a:p>
            <a:pPr lvl="0" algn="just"/>
            <a:endParaRPr lang="en-US" sz="1200" b="1" i="1" dirty="0">
              <a:solidFill>
                <a:schemeClr val="dk1"/>
              </a:solidFill>
              <a:ea typeface="Calibri"/>
              <a:cs typeface="Calibri"/>
              <a:sym typeface="Calibri"/>
            </a:endParaRPr>
          </a:p>
          <a:p>
            <a:pPr lvl="0" algn="just"/>
            <a:r>
              <a:rPr lang="en-US" sz="1200" b="1" dirty="0">
                <a:solidFill>
                  <a:schemeClr val="dk1"/>
                </a:solidFill>
                <a:ea typeface="Calibri"/>
                <a:cs typeface="Calibri"/>
                <a:sym typeface="Calibri"/>
              </a:rPr>
              <a:t>Intro to Pointe Students &amp; Parents</a:t>
            </a:r>
            <a:endParaRPr lang="en-US" sz="1200" dirty="0"/>
          </a:p>
          <a:p>
            <a:pPr lvl="0" algn="just"/>
            <a:r>
              <a:rPr lang="en-US" sz="1200" dirty="0">
                <a:solidFill>
                  <a:schemeClr val="dk1"/>
                </a:solidFill>
                <a:ea typeface="Calibri"/>
                <a:cs typeface="Calibri"/>
                <a:sym typeface="Calibri"/>
              </a:rPr>
              <a:t>Students who have been recommended to start pointe (see Admissions Information &gt; Advancement and Promotion on page 3 of this Handbook) will be notified by mail or email.  Classes will first begin on flat, so please </a:t>
            </a:r>
            <a:r>
              <a:rPr lang="en-US" sz="1200" i="1" dirty="0">
                <a:solidFill>
                  <a:schemeClr val="dk1"/>
                </a:solidFill>
                <a:ea typeface="Calibri"/>
                <a:cs typeface="Calibri"/>
                <a:sym typeface="Calibri"/>
              </a:rPr>
              <a:t>do </a:t>
            </a:r>
            <a:r>
              <a:rPr lang="en-US" sz="1200" b="1" i="1" dirty="0">
                <a:solidFill>
                  <a:schemeClr val="dk1"/>
                </a:solidFill>
                <a:ea typeface="Calibri"/>
                <a:cs typeface="Calibri"/>
                <a:sym typeface="Calibri"/>
              </a:rPr>
              <a:t>not </a:t>
            </a:r>
            <a:r>
              <a:rPr lang="en-US" sz="1200" i="1" dirty="0">
                <a:solidFill>
                  <a:schemeClr val="dk1"/>
                </a:solidFill>
                <a:ea typeface="Calibri"/>
                <a:cs typeface="Calibri"/>
                <a:sym typeface="Calibri"/>
              </a:rPr>
              <a:t>purchase pointe shoes until you have been informed to do so. </a:t>
            </a:r>
            <a:r>
              <a:rPr lang="en-US" sz="1200" dirty="0">
                <a:solidFill>
                  <a:schemeClr val="dk1"/>
                </a:solidFill>
                <a:ea typeface="Calibri"/>
                <a:cs typeface="Calibri"/>
                <a:sym typeface="Calibri"/>
              </a:rPr>
              <a:t>When instructions have been given to purchase your first pair of pointe shoes, be sure not to wear or sew anything to them until the fit has been approved by either the student’s teacher or the School Director. Parents and students should be aware that it takes some time and experimentation to find the proper brand and style that is the best for each student. </a:t>
            </a:r>
            <a:endParaRPr lang="en-US" sz="1200" dirty="0"/>
          </a:p>
          <a:p>
            <a:pPr lvl="0" algn="just"/>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3114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362" y="254038"/>
            <a:ext cx="5220187" cy="830199"/>
          </a:xfrm>
        </p:spPr>
        <p:txBody>
          <a:bodyPr/>
          <a:lstStyle/>
          <a:p>
            <a:r>
              <a:rPr lang="en-US" dirty="0"/>
              <a:t>Summer Training</a:t>
            </a:r>
          </a:p>
        </p:txBody>
      </p:sp>
      <p:sp>
        <p:nvSpPr>
          <p:cNvPr id="4" name="Footer Placeholder 3"/>
          <p:cNvSpPr>
            <a:spLocks noGrp="1"/>
          </p:cNvSpPr>
          <p:nvPr>
            <p:ph type="ftr" sz="quarter" idx="11"/>
          </p:nvPr>
        </p:nvSpPr>
        <p:spPr/>
        <p:txBody>
          <a:bodyPr/>
          <a:lstStyle/>
          <a:p>
            <a:pPr algn="l"/>
            <a:r>
              <a:rPr lang="en-US"/>
              <a:t>HuntsvilleBallet.org</a:t>
            </a:r>
            <a:endParaRPr lang="en-US" dirty="0"/>
          </a:p>
        </p:txBody>
      </p:sp>
      <p:sp>
        <p:nvSpPr>
          <p:cNvPr id="5" name="Slide Number Placeholder 4"/>
          <p:cNvSpPr>
            <a:spLocks noGrp="1"/>
          </p:cNvSpPr>
          <p:nvPr>
            <p:ph type="sldNum" sz="quarter" idx="12"/>
          </p:nvPr>
        </p:nvSpPr>
        <p:spPr/>
        <p:txBody>
          <a:bodyPr/>
          <a:lstStyle/>
          <a:p>
            <a:fld id="{1FBB8288-81CC-FA47-9543-A23F50F09E18}" type="slidenum">
              <a:rPr lang="en-US" smtClean="0"/>
              <a:pPr/>
              <a:t>15</a:t>
            </a:fld>
            <a:endParaRPr lang="en-US"/>
          </a:p>
        </p:txBody>
      </p:sp>
      <p:sp>
        <p:nvSpPr>
          <p:cNvPr id="6" name="TextBox 5"/>
          <p:cNvSpPr txBox="1"/>
          <p:nvPr/>
        </p:nvSpPr>
        <p:spPr>
          <a:xfrm>
            <a:off x="786809" y="1494518"/>
            <a:ext cx="8601740" cy="5416868"/>
          </a:xfrm>
          <a:prstGeom prst="rect">
            <a:avLst/>
          </a:prstGeom>
          <a:noFill/>
        </p:spPr>
        <p:txBody>
          <a:bodyPr wrap="square" rtlCol="0">
            <a:spAutoFit/>
          </a:bodyPr>
          <a:lstStyle/>
          <a:p>
            <a:pPr algn="just"/>
            <a:r>
              <a:rPr lang="en-US" sz="1200" b="1" dirty="0"/>
              <a:t>Tuition</a:t>
            </a:r>
          </a:p>
          <a:p>
            <a:pPr algn="just"/>
            <a:r>
              <a:rPr lang="en-US" sz="1200" dirty="0"/>
              <a:t>To secure placement in the class, a $20 registration fee is required for non-HBS students and is due immediately upon registration. All returning HBS students will not have a summer registration fee, however, a tuition deposit of $25 will be due immediately to secure the class selection. The remaining tuition for summer sessions or intensives is due prior to the first day of class.</a:t>
            </a:r>
          </a:p>
          <a:p>
            <a:pPr algn="just"/>
            <a:endParaRPr lang="en-US" sz="1200" dirty="0"/>
          </a:p>
          <a:p>
            <a:pPr lvl="0" algn="just"/>
            <a:r>
              <a:rPr lang="en-US" sz="1200" b="1" dirty="0">
                <a:solidFill>
                  <a:schemeClr val="dk1"/>
                </a:solidFill>
                <a:ea typeface="Calibri"/>
                <a:cs typeface="Calibri"/>
                <a:sym typeface="Calibri"/>
              </a:rPr>
              <a:t>Evaluations for New Students</a:t>
            </a:r>
          </a:p>
          <a:p>
            <a:pPr lvl="0" algn="just"/>
            <a:r>
              <a:rPr lang="en-US" sz="1200" dirty="0">
                <a:solidFill>
                  <a:schemeClr val="dk1"/>
                </a:solidFill>
                <a:ea typeface="Calibri"/>
                <a:cs typeface="Calibri"/>
                <a:sym typeface="Calibri"/>
              </a:rPr>
              <a:t>In an effort to find the best placement in our school, prospective students, 8 years or older (as of Sept. 1) should call the office to set up a free evaluation appointment. Ages 7 and below are invited to register for classes directly online for his or her respective age level; no evaluation is needed. Many factors help determine the best placement for our prospective students including age, focus, experience and maturity. All evaluations are reviewed and agreed to by the School Director and will remain strictly confidential. Please allow 48 hours for the evaluation process to take place.  Do not approach teachers or director without a scheduled meeting as interruptions during or between classes are disruptive. </a:t>
            </a:r>
          </a:p>
          <a:p>
            <a:pPr algn="just"/>
            <a:endParaRPr lang="en-US" sz="1200" dirty="0"/>
          </a:p>
          <a:p>
            <a:pPr lvl="0" algn="just"/>
            <a:r>
              <a:rPr lang="en-US" sz="1200" b="1" dirty="0">
                <a:solidFill>
                  <a:schemeClr val="dk1"/>
                </a:solidFill>
                <a:ea typeface="Calibri"/>
                <a:cs typeface="Calibri"/>
                <a:sym typeface="Calibri"/>
              </a:rPr>
              <a:t>Student Sessions</a:t>
            </a:r>
          </a:p>
          <a:p>
            <a:pPr lvl="0" algn="just"/>
            <a:r>
              <a:rPr lang="en-US" sz="1200" dirty="0">
                <a:solidFill>
                  <a:schemeClr val="dk1"/>
                </a:solidFill>
                <a:ea typeface="Calibri"/>
                <a:cs typeface="Calibri"/>
                <a:sym typeface="Calibri"/>
              </a:rPr>
              <a:t>Continuing your training during the summer is a great way to stay in shape. </a:t>
            </a:r>
            <a:r>
              <a:rPr lang="en-US" sz="1200" dirty="0">
                <a:effectLst/>
                <a:latin typeface="Calibri" panose="020F0502020204030204" pitchFamily="34" charset="0"/>
                <a:ea typeface="Calibri" panose="020F0502020204030204" pitchFamily="34" charset="0"/>
                <a:cs typeface="Times New Roman" panose="02020603050405020304" pitchFamily="18" charset="0"/>
              </a:rPr>
              <a:t>Huntsville Ballet School offers something for every level of ballet student. With both daytime and evening options, we are certain you will find classes for your young dancer. </a:t>
            </a:r>
            <a:r>
              <a:rPr lang="en-US" sz="1200" dirty="0">
                <a:solidFill>
                  <a:schemeClr val="dk1"/>
                </a:solidFill>
                <a:ea typeface="Calibri"/>
                <a:cs typeface="Calibri"/>
                <a:sym typeface="Calibri"/>
              </a:rPr>
              <a:t>If you know you are returning for the next school year, then we highly encourage you to register and take summer classes with our school.</a:t>
            </a:r>
            <a:endParaRPr lang="en-US" sz="1200" dirty="0">
              <a:solidFill>
                <a:schemeClr val="dk1"/>
              </a:solidFill>
              <a:sym typeface="Calibri"/>
            </a:endParaRPr>
          </a:p>
          <a:p>
            <a:pPr lvl="0" algn="just"/>
            <a:endParaRPr lang="en-US" sz="1200" dirty="0">
              <a:solidFill>
                <a:schemeClr val="dk1"/>
              </a:solidFill>
              <a:effectLst/>
              <a:ea typeface="Calibri" panose="020F0502020204030204" pitchFamily="34" charset="0"/>
              <a:cs typeface="Times New Roman" panose="02020603050405020304" pitchFamily="18" charset="0"/>
              <a:sym typeface="Calibri"/>
            </a:endParaRPr>
          </a:p>
          <a:p>
            <a:pPr lvl="0" algn="just"/>
            <a:r>
              <a:rPr lang="en-US" sz="1200" b="1" dirty="0">
                <a:effectLst/>
                <a:ea typeface="Calibri" panose="020F0502020204030204" pitchFamily="34" charset="0"/>
                <a:cs typeface="Times New Roman" panose="02020603050405020304" pitchFamily="18" charset="0"/>
              </a:rPr>
              <a:t>Once Upon a Ballet Camp  </a:t>
            </a:r>
          </a:p>
          <a:p>
            <a:pPr lvl="0" algn="just"/>
            <a:r>
              <a:rPr lang="en-US" sz="1200" dirty="0">
                <a:effectLst/>
                <a:ea typeface="Calibri" panose="020F0502020204030204" pitchFamily="34" charset="0"/>
                <a:cs typeface="Times New Roman" panose="02020603050405020304" pitchFamily="18" charset="0"/>
              </a:rPr>
              <a:t>Children, ages 3-6, will explore classic ballet tales, including </a:t>
            </a:r>
            <a:r>
              <a:rPr lang="en-US" sz="1200" i="1" dirty="0">
                <a:effectLst/>
                <a:ea typeface="Calibri" panose="020F0502020204030204" pitchFamily="34" charset="0"/>
                <a:cs typeface="Times New Roman" panose="02020603050405020304" pitchFamily="18" charset="0"/>
              </a:rPr>
              <a:t>The Sleeping Beauty, Cinderella, The Nutcracker, </a:t>
            </a:r>
            <a:r>
              <a:rPr lang="en-US" sz="1200" dirty="0">
                <a:effectLst/>
                <a:ea typeface="Calibri" panose="020F0502020204030204" pitchFamily="34" charset="0"/>
                <a:cs typeface="Times New Roman" panose="02020603050405020304" pitchFamily="18" charset="0"/>
              </a:rPr>
              <a:t>and more. Through age appropriate classes and activities led by professional faculty, students build creativity, coordination, flexibility and strength as well as artistic expression.  Daily ballet and creative movement technique classes, art projects, performances from Huntsville Ballet Company Dancers, along with a final in-studio performance at the end of the camp will make this summer camp unforgettable.</a:t>
            </a:r>
          </a:p>
          <a:p>
            <a:pPr lvl="0" algn="just"/>
            <a:endParaRPr lang="en-US" sz="1200" dirty="0">
              <a:ea typeface="Calibri" panose="020F0502020204030204" pitchFamily="34" charset="0"/>
              <a:cs typeface="Times New Roman" panose="02020603050405020304" pitchFamily="18" charset="0"/>
            </a:endParaRPr>
          </a:p>
          <a:p>
            <a:pPr lvl="0" algn="just"/>
            <a:r>
              <a:rPr lang="en-US" sz="1200" b="1" dirty="0">
                <a:solidFill>
                  <a:schemeClr val="dk1"/>
                </a:solidFill>
                <a:ea typeface="Calibri"/>
                <a:cs typeface="Calibri"/>
                <a:sym typeface="Calibri"/>
              </a:rPr>
              <a:t>Intensives</a:t>
            </a:r>
          </a:p>
          <a:p>
            <a:pPr algn="just"/>
            <a:r>
              <a:rPr lang="en-US" sz="1000" i="1" dirty="0">
                <a:effectLst/>
                <a:latin typeface="Calibri" panose="020F0502020204030204" pitchFamily="34" charset="0"/>
                <a:ea typeface="Calibri" panose="020F0502020204030204" pitchFamily="34" charset="0"/>
                <a:cs typeface="Times New Roman" panose="02020603050405020304" pitchFamily="18" charset="0"/>
              </a:rPr>
              <a:t>Prior experience required.  New students will be placed appropriately.</a:t>
            </a:r>
          </a:p>
          <a:p>
            <a:pPr algn="just"/>
            <a:r>
              <a:rPr lang="en-US" sz="1200" dirty="0">
                <a:solidFill>
                  <a:schemeClr val="dk1"/>
                </a:solidFill>
                <a:ea typeface="Calibri"/>
                <a:cs typeface="Calibri"/>
                <a:sym typeface="Calibri"/>
              </a:rPr>
              <a:t>Available to our Student Division, week long sessions of instruction for your student with knowledgeable and proven instructors. Each level includes</a:t>
            </a:r>
            <a:r>
              <a:rPr lang="en-US" sz="1200" dirty="0">
                <a:latin typeface="Calibri" panose="020F0502020204030204" pitchFamily="34" charset="0"/>
                <a:ea typeface="Calibri" panose="020F0502020204030204" pitchFamily="34" charset="0"/>
                <a:cs typeface="Times New Roman" panose="02020603050405020304" pitchFamily="18" charset="0"/>
              </a:rPr>
              <a:t> a ballet technique class building a strong foundation, followed by a master class in Jazz, Modern, or the basics of stretch and conditioning. Parents and friends are welcome to observe classes every Friday!</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55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758C-BB8C-CC45-8895-CB3D5A1C9B98}"/>
              </a:ext>
            </a:extLst>
          </p:cNvPr>
          <p:cNvSpPr>
            <a:spLocks noGrp="1"/>
          </p:cNvSpPr>
          <p:nvPr>
            <p:ph type="title"/>
          </p:nvPr>
        </p:nvSpPr>
        <p:spPr>
          <a:xfrm>
            <a:off x="4134266" y="242163"/>
            <a:ext cx="5220187" cy="830199"/>
          </a:xfrm>
        </p:spPr>
        <p:txBody>
          <a:bodyPr/>
          <a:lstStyle/>
          <a:p>
            <a:r>
              <a:rPr lang="en-US" dirty="0"/>
              <a:t>Terms &amp; Agreements</a:t>
            </a:r>
          </a:p>
        </p:txBody>
      </p:sp>
      <p:sp>
        <p:nvSpPr>
          <p:cNvPr id="4" name="Footer Placeholder 3">
            <a:extLst>
              <a:ext uri="{FF2B5EF4-FFF2-40B4-BE49-F238E27FC236}">
                <a16:creationId xmlns:a16="http://schemas.microsoft.com/office/drawing/2014/main" id="{B237F443-632A-004C-B939-E9EEB83DBFF5}"/>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706009E4-E1AA-E24A-896C-845361CD6971}"/>
              </a:ext>
            </a:extLst>
          </p:cNvPr>
          <p:cNvSpPr>
            <a:spLocks noGrp="1"/>
          </p:cNvSpPr>
          <p:nvPr>
            <p:ph type="sldNum" sz="quarter" idx="12"/>
          </p:nvPr>
        </p:nvSpPr>
        <p:spPr/>
        <p:txBody>
          <a:bodyPr/>
          <a:lstStyle/>
          <a:p>
            <a:fld id="{1FBB8288-81CC-FA47-9543-A23F50F09E18}" type="slidenum">
              <a:rPr lang="en-US" smtClean="0"/>
              <a:pPr/>
              <a:t>16</a:t>
            </a:fld>
            <a:endParaRPr lang="en-US"/>
          </a:p>
        </p:txBody>
      </p:sp>
      <p:sp>
        <p:nvSpPr>
          <p:cNvPr id="6" name="TextBox 5">
            <a:extLst>
              <a:ext uri="{FF2B5EF4-FFF2-40B4-BE49-F238E27FC236}">
                <a16:creationId xmlns:a16="http://schemas.microsoft.com/office/drawing/2014/main" id="{4B5F467B-3BED-2047-878C-8E557076C441}"/>
              </a:ext>
            </a:extLst>
          </p:cNvPr>
          <p:cNvSpPr txBox="1"/>
          <p:nvPr/>
        </p:nvSpPr>
        <p:spPr>
          <a:xfrm>
            <a:off x="110180" y="1072362"/>
            <a:ext cx="9564549" cy="7025000"/>
          </a:xfrm>
          <a:prstGeom prst="rect">
            <a:avLst/>
          </a:prstGeom>
          <a:noFill/>
        </p:spPr>
        <p:txBody>
          <a:bodyPr wrap="square" rtlCol="0">
            <a:spAutoFit/>
          </a:bodyPr>
          <a:lstStyle/>
          <a:p>
            <a:pPr lvl="0" algn="just"/>
            <a:r>
              <a:rPr lang="en-US" sz="1150" b="1" dirty="0">
                <a:solidFill>
                  <a:schemeClr val="dk1"/>
                </a:solidFill>
                <a:ea typeface="Calibri"/>
                <a:cs typeface="Calibri"/>
                <a:sym typeface="Calibri"/>
              </a:rPr>
              <a:t>Communication</a:t>
            </a:r>
          </a:p>
          <a:p>
            <a:pPr lvl="0" algn="just"/>
            <a:r>
              <a:rPr lang="en-US" sz="1150" dirty="0">
                <a:solidFill>
                  <a:schemeClr val="dk1"/>
                </a:solidFill>
                <a:ea typeface="Calibri"/>
                <a:cs typeface="Calibri"/>
                <a:sym typeface="Calibri"/>
              </a:rPr>
              <a:t>HBS reserves the right to refuse, terminate accounts, remove or edit content, or cancel orders at their sole discretion. When you visit HBS or send emails to us, you are communicating to us electronically, and therefore consent to receive communications from us electronically. We will communicate with you by email or by posting notices on our website or student &amp; company boards. You agree that all agreements, notices, disclosures, and other communications that we provide to you electronically satisfy any legal requirement that such communications be in writing.</a:t>
            </a:r>
          </a:p>
          <a:p>
            <a:pPr lvl="0" algn="just"/>
            <a:endParaRPr lang="en-US" sz="1150" dirty="0">
              <a:solidFill>
                <a:schemeClr val="dk1"/>
              </a:solidFill>
              <a:cs typeface="Calibri"/>
              <a:sym typeface="Calibri"/>
            </a:endParaRPr>
          </a:p>
          <a:p>
            <a:pPr lvl="0" algn="just"/>
            <a:r>
              <a:rPr lang="en-US" sz="1150" b="1" dirty="0">
                <a:solidFill>
                  <a:schemeClr val="dk1"/>
                </a:solidFill>
                <a:ea typeface="Calibri"/>
                <a:cs typeface="Calibri"/>
                <a:sym typeface="Calibri"/>
              </a:rPr>
              <a:t>Online Registration – Password Protection</a:t>
            </a:r>
            <a:endParaRPr lang="en-US" sz="1150" dirty="0">
              <a:solidFill>
                <a:schemeClr val="dk1"/>
              </a:solidFill>
              <a:ea typeface="Calibri"/>
              <a:cs typeface="Calibri"/>
              <a:sym typeface="Calibri"/>
            </a:endParaRPr>
          </a:p>
          <a:p>
            <a:pPr lvl="0" algn="just"/>
            <a:r>
              <a:rPr lang="en-US" sz="1150" dirty="0">
                <a:solidFill>
                  <a:schemeClr val="dk1"/>
                </a:solidFill>
                <a:ea typeface="Calibri"/>
                <a:cs typeface="Calibri"/>
                <a:sym typeface="Calibri"/>
              </a:rPr>
              <a:t>We collect personally identifiable information, such as names, postal addresses, email addresses, credit card information, etc. when it is voluntarily submitted by our families and/or students. It is important for you to protect against unauthorized access to your password and to your computer. If you use this website, you are responsible for maintaining the confidentiality of your account and password and for restricting access to your computer, and you agree to accept sole responsibility for all activities that occur under your account or password. Please be sure to sign off when you are finished using a shared computer.</a:t>
            </a:r>
            <a:endParaRPr lang="en-US" sz="1150" dirty="0"/>
          </a:p>
          <a:p>
            <a:pPr lvl="0"/>
            <a:endParaRPr lang="en-US" sz="1150" dirty="0">
              <a:solidFill>
                <a:schemeClr val="dk1"/>
              </a:solidFill>
              <a:ea typeface="Calibri"/>
              <a:cs typeface="Calibri"/>
              <a:sym typeface="Calibri"/>
            </a:endParaRPr>
          </a:p>
          <a:p>
            <a:pPr lvl="0"/>
            <a:r>
              <a:rPr lang="en-US" sz="1150" b="1" dirty="0">
                <a:solidFill>
                  <a:schemeClr val="dk1"/>
                </a:solidFill>
                <a:ea typeface="Calibri"/>
                <a:cs typeface="Calibri"/>
                <a:sym typeface="Calibri"/>
              </a:rPr>
              <a:t>Our Methods of Communication</a:t>
            </a:r>
          </a:p>
          <a:p>
            <a:pPr marL="228600" lvl="0" indent="-228600" algn="just">
              <a:buClr>
                <a:schemeClr val="dk1"/>
              </a:buClr>
              <a:buSzPts val="1100"/>
              <a:buFont typeface="Calibri"/>
              <a:buAutoNum type="arabicParenR"/>
            </a:pPr>
            <a:r>
              <a:rPr lang="en-US" sz="1150" dirty="0">
                <a:solidFill>
                  <a:schemeClr val="dk1"/>
                </a:solidFill>
                <a:ea typeface="Calibri"/>
                <a:cs typeface="Calibri"/>
                <a:sym typeface="Calibri"/>
              </a:rPr>
              <a:t>Company and School Boards inside the studio - It is essential that dancers know their class level and to which rehearsals or roles they have been assigned. This enables the participant to be accurate regarding what information to look for on the board. It is the dancer’s responsibility to check the board upon arrival and repeatedly throughout the day. For our younger dancers, parents or legal guardians are required to check the board for their child. </a:t>
            </a:r>
          </a:p>
          <a:p>
            <a:pPr marL="228600" lvl="0" indent="-228600">
              <a:buClr>
                <a:schemeClr val="dk1"/>
              </a:buClr>
              <a:buSzPts val="1100"/>
              <a:buFont typeface="Calibri"/>
              <a:buAutoNum type="arabicParenR"/>
            </a:pPr>
            <a:r>
              <a:rPr lang="en-US" sz="1150" dirty="0">
                <a:solidFill>
                  <a:schemeClr val="dk1"/>
                </a:solidFill>
                <a:ea typeface="Calibri"/>
                <a:cs typeface="Calibri"/>
                <a:sym typeface="Calibri"/>
              </a:rPr>
              <a:t>On the website – Calendar and Class Schedules can be found on our website, </a:t>
            </a:r>
            <a:r>
              <a:rPr lang="en-US" sz="1150" dirty="0">
                <a:solidFill>
                  <a:schemeClr val="dk1"/>
                </a:solidFill>
                <a:ea typeface="Calibri"/>
                <a:cs typeface="Calibri"/>
                <a:sym typeface="Calibri"/>
                <a:hlinkClick r:id="rId2"/>
              </a:rPr>
              <a:t>www.huntsvilleballet.org/school</a:t>
            </a:r>
            <a:r>
              <a:rPr lang="en-US" sz="1150" dirty="0">
                <a:solidFill>
                  <a:schemeClr val="dk1"/>
                </a:solidFill>
                <a:ea typeface="Calibri"/>
                <a:cs typeface="Calibri"/>
                <a:sym typeface="Calibri"/>
              </a:rPr>
              <a:t>.</a:t>
            </a:r>
            <a:endParaRPr lang="en-US" sz="1150" dirty="0"/>
          </a:p>
          <a:p>
            <a:pPr marL="228600" lvl="0" indent="-228600">
              <a:buClr>
                <a:schemeClr val="dk1"/>
              </a:buClr>
              <a:buSzPts val="1100"/>
              <a:buFont typeface="Calibri"/>
              <a:buAutoNum type="arabicParenR"/>
            </a:pPr>
            <a:r>
              <a:rPr lang="en-US" sz="1150" dirty="0">
                <a:solidFill>
                  <a:schemeClr val="dk1"/>
                </a:solidFill>
                <a:ea typeface="Calibri"/>
                <a:cs typeface="Calibri"/>
                <a:sym typeface="Calibri"/>
              </a:rPr>
              <a:t>Email – Newsletter or by personal email communications</a:t>
            </a:r>
          </a:p>
          <a:p>
            <a:pPr marL="228600" lvl="0" indent="-228600">
              <a:buClr>
                <a:schemeClr val="dk1"/>
              </a:buClr>
              <a:buSzPts val="1100"/>
              <a:buFont typeface="Calibri"/>
              <a:buAutoNum type="arabicParenR"/>
            </a:pPr>
            <a:r>
              <a:rPr lang="en-US" sz="1150" dirty="0">
                <a:solidFill>
                  <a:schemeClr val="dk1"/>
                </a:solidFill>
                <a:ea typeface="Calibri"/>
                <a:cs typeface="Calibri"/>
                <a:sym typeface="Calibri"/>
              </a:rPr>
              <a:t>Facebook and Instagram – Events and Announcements are often shared here. Be sure to follow us on Facebook and Instagram.</a:t>
            </a:r>
          </a:p>
          <a:p>
            <a:pPr marL="228600" lvl="0" indent="-228600">
              <a:buClr>
                <a:schemeClr val="dk1"/>
              </a:buClr>
              <a:buSzPts val="1100"/>
              <a:buFont typeface="Calibri"/>
              <a:buAutoNum type="arabicParenR"/>
            </a:pPr>
            <a:endParaRPr lang="en-US" sz="1150" dirty="0">
              <a:solidFill>
                <a:schemeClr val="dk1"/>
              </a:solidFill>
              <a:ea typeface="Calibri"/>
              <a:cs typeface="Calibri"/>
              <a:sym typeface="Calibri"/>
            </a:endParaRPr>
          </a:p>
          <a:p>
            <a:pPr lvl="0"/>
            <a:r>
              <a:rPr lang="en-US" sz="1150" b="1" dirty="0">
                <a:solidFill>
                  <a:schemeClr val="dk1"/>
                </a:solidFill>
                <a:ea typeface="Calibri"/>
                <a:cs typeface="Calibri"/>
                <a:sym typeface="Calibri"/>
              </a:rPr>
              <a:t>Liability </a:t>
            </a:r>
            <a:endParaRPr lang="en-US" sz="1150" dirty="0">
              <a:solidFill>
                <a:schemeClr val="dk1"/>
              </a:solidFill>
              <a:ea typeface="Calibri"/>
              <a:cs typeface="Calibri"/>
              <a:sym typeface="Calibri"/>
            </a:endParaRPr>
          </a:p>
          <a:p>
            <a:pPr lvl="0" algn="just"/>
            <a:r>
              <a:rPr lang="en-US" sz="1150" dirty="0">
                <a:solidFill>
                  <a:schemeClr val="dk1"/>
                </a:solidFill>
                <a:ea typeface="Calibri"/>
                <a:cs typeface="Calibri"/>
                <a:sym typeface="Calibri"/>
              </a:rPr>
              <a:t>Ballet training and the exercises associated with it places unusual stress on the body that may carry risk of physical injury. HBS/HBC, its faculty, staff or board members shall not be liable in any way for injuries sustained or illnesses contracted during attendance at the School or any of its related functions. It should also be understood that dance instruction involves kinetic corrections that may include hands on adjustments of student’s placement as part of regular class work and rehearsals. </a:t>
            </a:r>
          </a:p>
          <a:p>
            <a:pPr lvl="0"/>
            <a:endParaRPr lang="en-US" sz="1150" dirty="0">
              <a:solidFill>
                <a:schemeClr val="dk1"/>
              </a:solidFill>
              <a:cs typeface="Calibri"/>
              <a:sym typeface="Calibri"/>
            </a:endParaRPr>
          </a:p>
          <a:p>
            <a:pPr lvl="0"/>
            <a:r>
              <a:rPr lang="en-US" sz="1150" b="1" dirty="0">
                <a:solidFill>
                  <a:schemeClr val="dk1"/>
                </a:solidFill>
                <a:ea typeface="Calibri"/>
                <a:cs typeface="Calibri"/>
                <a:sym typeface="Calibri"/>
              </a:rPr>
              <a:t>Casting </a:t>
            </a:r>
            <a:endParaRPr lang="en-US" sz="1150" dirty="0">
              <a:solidFill>
                <a:schemeClr val="dk1"/>
              </a:solidFill>
              <a:ea typeface="Calibri"/>
              <a:cs typeface="Calibri"/>
              <a:sym typeface="Calibri"/>
            </a:endParaRPr>
          </a:p>
          <a:p>
            <a:pPr lvl="0" algn="just"/>
            <a:r>
              <a:rPr lang="en-US" sz="1150" dirty="0">
                <a:solidFill>
                  <a:schemeClr val="dk1"/>
                </a:solidFill>
                <a:ea typeface="Calibri"/>
                <a:cs typeface="Calibri"/>
                <a:sym typeface="Calibri"/>
              </a:rPr>
              <a:t>Casting is the selection of dancers for specific roles. HBS/HBC criteria for casting roles include specific skills, clarity of technique, physical characteristics, and stamina. The ability to quickly and accurately learn and execute choreography is critical. The dancer’s attitude, professionalism, cooperativeness, and reliability also play a role in casting decisions. The directors may also need to make judgments which maintain the performance quality of Huntsville Ballet Company.</a:t>
            </a:r>
          </a:p>
          <a:p>
            <a:pPr lvl="0"/>
            <a:endParaRPr lang="en-US" sz="1150" dirty="0">
              <a:solidFill>
                <a:schemeClr val="dk1"/>
              </a:solidFill>
              <a:ea typeface="Calibri"/>
              <a:cs typeface="Calibri"/>
              <a:sym typeface="Calibri"/>
            </a:endParaRPr>
          </a:p>
          <a:p>
            <a:pPr lvl="0"/>
            <a:r>
              <a:rPr lang="en-US" sz="1150" dirty="0">
                <a:solidFill>
                  <a:schemeClr val="dk1"/>
                </a:solidFill>
                <a:ea typeface="Calibri"/>
                <a:cs typeface="Calibri"/>
                <a:sym typeface="Calibri"/>
              </a:rPr>
              <a:t>Parent volunteer activity, student seniority, or donations do not affect casting in any way. Casting is determined by artistic criteria alone. HBS/HBC has the right to change casting at any time. </a:t>
            </a:r>
            <a:endParaRPr lang="en-US" sz="1150" dirty="0"/>
          </a:p>
          <a:p>
            <a:pPr lvl="0"/>
            <a:endParaRPr lang="en-US" sz="1200" dirty="0"/>
          </a:p>
          <a:p>
            <a:pPr marL="228600" lvl="0" indent="-228600">
              <a:buClr>
                <a:schemeClr val="dk1"/>
              </a:buClr>
              <a:buSzPts val="1100"/>
              <a:buFont typeface="Calibri"/>
              <a:buAutoNum type="arabicParenR"/>
            </a:pPr>
            <a:endParaRPr lang="en-US" sz="1200" dirty="0">
              <a:solidFill>
                <a:schemeClr val="dk1"/>
              </a:solidFill>
              <a:ea typeface="Calibri"/>
              <a:cs typeface="Calibri"/>
              <a:sym typeface="Calibri"/>
            </a:endParaRPr>
          </a:p>
          <a:p>
            <a:pPr lvl="0" algn="just"/>
            <a:endParaRPr lang="en-US" sz="1200" dirty="0"/>
          </a:p>
          <a:p>
            <a:pPr algn="just"/>
            <a:endParaRPr lang="en-US" sz="1200" dirty="0"/>
          </a:p>
        </p:txBody>
      </p:sp>
    </p:spTree>
    <p:extLst>
      <p:ext uri="{BB962C8B-B14F-4D97-AF65-F5344CB8AC3E}">
        <p14:creationId xmlns:p14="http://schemas.microsoft.com/office/powerpoint/2010/main" val="33098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758C-BB8C-CC45-8895-CB3D5A1C9B98}"/>
              </a:ext>
            </a:extLst>
          </p:cNvPr>
          <p:cNvSpPr>
            <a:spLocks noGrp="1"/>
          </p:cNvSpPr>
          <p:nvPr>
            <p:ph type="title"/>
          </p:nvPr>
        </p:nvSpPr>
        <p:spPr>
          <a:xfrm>
            <a:off x="4507314" y="242163"/>
            <a:ext cx="5220187" cy="830199"/>
          </a:xfrm>
        </p:spPr>
        <p:txBody>
          <a:bodyPr/>
          <a:lstStyle/>
          <a:p>
            <a:r>
              <a:rPr lang="en-US" dirty="0"/>
              <a:t>Terms &amp; Agreements (Cont.)</a:t>
            </a:r>
          </a:p>
        </p:txBody>
      </p:sp>
      <p:sp>
        <p:nvSpPr>
          <p:cNvPr id="4" name="Footer Placeholder 3">
            <a:extLst>
              <a:ext uri="{FF2B5EF4-FFF2-40B4-BE49-F238E27FC236}">
                <a16:creationId xmlns:a16="http://schemas.microsoft.com/office/drawing/2014/main" id="{B237F443-632A-004C-B939-E9EEB83DBFF5}"/>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706009E4-E1AA-E24A-896C-845361CD6971}"/>
              </a:ext>
            </a:extLst>
          </p:cNvPr>
          <p:cNvSpPr>
            <a:spLocks noGrp="1"/>
          </p:cNvSpPr>
          <p:nvPr>
            <p:ph type="sldNum" sz="quarter" idx="12"/>
          </p:nvPr>
        </p:nvSpPr>
        <p:spPr/>
        <p:txBody>
          <a:bodyPr/>
          <a:lstStyle/>
          <a:p>
            <a:fld id="{1FBB8288-81CC-FA47-9543-A23F50F09E18}" type="slidenum">
              <a:rPr lang="en-US" smtClean="0"/>
              <a:pPr/>
              <a:t>17</a:t>
            </a:fld>
            <a:endParaRPr lang="en-US"/>
          </a:p>
        </p:txBody>
      </p:sp>
      <p:sp>
        <p:nvSpPr>
          <p:cNvPr id="6" name="TextBox 5">
            <a:extLst>
              <a:ext uri="{FF2B5EF4-FFF2-40B4-BE49-F238E27FC236}">
                <a16:creationId xmlns:a16="http://schemas.microsoft.com/office/drawing/2014/main" id="{4B5F467B-3BED-2047-878C-8E557076C441}"/>
              </a:ext>
            </a:extLst>
          </p:cNvPr>
          <p:cNvSpPr txBox="1"/>
          <p:nvPr/>
        </p:nvSpPr>
        <p:spPr>
          <a:xfrm>
            <a:off x="185093" y="1072362"/>
            <a:ext cx="9386419" cy="6163226"/>
          </a:xfrm>
          <a:prstGeom prst="rect">
            <a:avLst/>
          </a:prstGeom>
          <a:noFill/>
        </p:spPr>
        <p:txBody>
          <a:bodyPr wrap="square" rtlCol="0">
            <a:spAutoFit/>
          </a:bodyPr>
          <a:lstStyle/>
          <a:p>
            <a:pPr lvl="0" algn="just"/>
            <a:r>
              <a:rPr lang="en-US" sz="1200" b="1" dirty="0">
                <a:solidFill>
                  <a:schemeClr val="dk1"/>
                </a:solidFill>
                <a:ea typeface="Calibri"/>
                <a:cs typeface="Calibri"/>
                <a:sym typeface="Calibri"/>
              </a:rPr>
              <a:t>Photo and Video </a:t>
            </a:r>
            <a:endParaRPr lang="en-US" sz="1200" dirty="0">
              <a:solidFill>
                <a:schemeClr val="dk1"/>
              </a:solidFill>
              <a:ea typeface="Calibri"/>
              <a:cs typeface="Calibri"/>
              <a:sym typeface="Calibri"/>
            </a:endParaRPr>
          </a:p>
          <a:p>
            <a:pPr lvl="0" algn="just"/>
            <a:r>
              <a:rPr lang="en-US" sz="1200" dirty="0">
                <a:solidFill>
                  <a:schemeClr val="dk1"/>
                </a:solidFill>
                <a:ea typeface="Calibri"/>
                <a:cs typeface="Calibri"/>
                <a:sym typeface="Calibri"/>
              </a:rPr>
              <a:t>Photography or videography (including cell phone photos) is not permitted in any class, rehearsal or performance. HBS shall not be liable in any way for images or footage that violate this policy. </a:t>
            </a:r>
          </a:p>
          <a:p>
            <a:pPr lvl="0" algn="just"/>
            <a:endParaRPr lang="en-US" sz="1200" dirty="0">
              <a:solidFill>
                <a:schemeClr val="dk1"/>
              </a:solidFill>
              <a:cs typeface="Calibri"/>
              <a:sym typeface="Calibri"/>
            </a:endParaRPr>
          </a:p>
          <a:p>
            <a:pPr lvl="0" algn="just"/>
            <a:r>
              <a:rPr lang="en-US" sz="1200" b="1" dirty="0">
                <a:solidFill>
                  <a:schemeClr val="dk1"/>
                </a:solidFill>
                <a:ea typeface="Calibri"/>
                <a:cs typeface="Calibri"/>
                <a:sym typeface="Calibri"/>
              </a:rPr>
              <a:t>Publicity </a:t>
            </a:r>
            <a:endParaRPr lang="en-US" sz="1200" dirty="0">
              <a:solidFill>
                <a:schemeClr val="dk1"/>
              </a:solidFill>
              <a:ea typeface="Calibri"/>
              <a:cs typeface="Calibri"/>
              <a:sym typeface="Calibri"/>
            </a:endParaRPr>
          </a:p>
          <a:p>
            <a:pPr lvl="0" algn="just"/>
            <a:r>
              <a:rPr lang="en-US" sz="1200" dirty="0">
                <a:solidFill>
                  <a:schemeClr val="dk1"/>
                </a:solidFill>
                <a:ea typeface="Calibri"/>
                <a:cs typeface="Calibri"/>
                <a:sym typeface="Calibri"/>
              </a:rPr>
              <a:t>Enrollment grants HBS the permission to use photos and videos from classes, rehearsals, special events, and performances for the purposes of marketing the School and HBC performances. Enrollment waives any rights of compensation or ownership thereto. HBS promotional material is inclusive of, but not limited to, HBS marketing materials, brochures, information packets, videos, website photos, dance related newspaper and magazine articles, Facebook, and Instagram.  If you’d like your student to be excluded from any materials used publicly, please express this in writing to the School Administrator at schooladministrator@huntsvilleballet.org</a:t>
            </a:r>
            <a:endParaRPr lang="en-US" sz="1200" dirty="0"/>
          </a:p>
          <a:p>
            <a:pPr lvl="0" algn="just"/>
            <a:endParaRPr lang="en-US" sz="1200" dirty="0"/>
          </a:p>
          <a:p>
            <a:pPr lvl="0" algn="just"/>
            <a:r>
              <a:rPr lang="en-US" sz="1200" b="1" dirty="0">
                <a:solidFill>
                  <a:schemeClr val="dk1"/>
                </a:solidFill>
                <a:ea typeface="Calibri"/>
                <a:cs typeface="Calibri"/>
                <a:sym typeface="Calibri"/>
              </a:rPr>
              <a:t>Code of Conduct </a:t>
            </a:r>
            <a:endParaRPr lang="en-US" sz="1200" dirty="0">
              <a:solidFill>
                <a:schemeClr val="dk1"/>
              </a:solidFill>
              <a:ea typeface="Calibri"/>
              <a:cs typeface="Calibri"/>
              <a:sym typeface="Calibri"/>
            </a:endParaRPr>
          </a:p>
          <a:p>
            <a:pPr lvl="0" algn="just"/>
            <a:r>
              <a:rPr lang="en-US" sz="1200" dirty="0">
                <a:solidFill>
                  <a:schemeClr val="dk1"/>
                </a:solidFill>
                <a:ea typeface="Calibri"/>
                <a:cs typeface="Calibri"/>
                <a:sym typeface="Calibri"/>
              </a:rPr>
              <a:t>It is a policy of HBS to promote a healthy and positive environment for all students and staff. Students are expected to behave in a responsible manner and are required to adhere to the School’s Policies and Procedures. Students are expected to show exemplary conduct at all times, and  to treat staff, volunteers, and building personnel with respect. HBS strives to ensure that the rules are reasonable and clear. HBS reserves the right to dismiss any student whose conduct is found to be unsatisfactory. </a:t>
            </a:r>
            <a:endParaRPr lang="en-US" sz="1200" dirty="0"/>
          </a:p>
          <a:p>
            <a:pPr lvl="0" algn="just"/>
            <a:endParaRPr lang="en-US" sz="1200" dirty="0">
              <a:solidFill>
                <a:schemeClr val="dk1"/>
              </a:solidFill>
              <a:ea typeface="Calibri"/>
              <a:cs typeface="Calibri"/>
              <a:sym typeface="Calibri"/>
            </a:endParaRPr>
          </a:p>
          <a:p>
            <a:pPr lvl="0"/>
            <a:r>
              <a:rPr lang="en-US" sz="1200" dirty="0">
                <a:solidFill>
                  <a:schemeClr val="dk1"/>
                </a:solidFill>
                <a:ea typeface="Calibri"/>
                <a:cs typeface="Calibri"/>
                <a:sym typeface="Calibri"/>
              </a:rPr>
              <a:t>The following are prohibited at HBS: </a:t>
            </a:r>
          </a:p>
          <a:p>
            <a:pPr lvl="0"/>
            <a:r>
              <a:rPr lang="en-US" sz="1200" dirty="0">
                <a:solidFill>
                  <a:schemeClr val="dk1"/>
                </a:solidFill>
                <a:ea typeface="Calibri"/>
                <a:cs typeface="Calibri"/>
                <a:sym typeface="Calibri"/>
              </a:rPr>
              <a:t>• Verbal harassment, physical threats or intimidation, acts of violence of any kind </a:t>
            </a:r>
          </a:p>
          <a:p>
            <a:pPr lvl="0"/>
            <a:r>
              <a:rPr lang="en-US" sz="1200" dirty="0">
                <a:solidFill>
                  <a:schemeClr val="dk1"/>
                </a:solidFill>
                <a:ea typeface="Calibri"/>
                <a:cs typeface="Calibri"/>
                <a:sym typeface="Calibri"/>
              </a:rPr>
              <a:t>• The destruction of school property or property of others</a:t>
            </a:r>
            <a:br>
              <a:rPr lang="en-US" sz="1200" dirty="0">
                <a:solidFill>
                  <a:schemeClr val="dk1"/>
                </a:solidFill>
                <a:ea typeface="Calibri"/>
                <a:cs typeface="Calibri"/>
                <a:sym typeface="Calibri"/>
              </a:rPr>
            </a:br>
            <a:r>
              <a:rPr lang="en-US" sz="1200" dirty="0">
                <a:solidFill>
                  <a:schemeClr val="dk1"/>
                </a:solidFill>
                <a:ea typeface="Calibri"/>
                <a:cs typeface="Calibri"/>
                <a:sym typeface="Calibri"/>
              </a:rPr>
              <a:t>• Possession of alcohol and/or illegal drugs by any students attending the program </a:t>
            </a:r>
          </a:p>
          <a:p>
            <a:pPr lvl="0"/>
            <a:r>
              <a:rPr lang="en-US" sz="1200" dirty="0">
                <a:solidFill>
                  <a:schemeClr val="dk1"/>
                </a:solidFill>
                <a:ea typeface="Calibri"/>
                <a:cs typeface="Calibri"/>
                <a:sym typeface="Calibri"/>
              </a:rPr>
              <a:t>• Firearms or weapons of any kind </a:t>
            </a:r>
            <a:endParaRPr lang="en-US" sz="1200" dirty="0"/>
          </a:p>
          <a:p>
            <a:pPr lvl="0"/>
            <a:r>
              <a:rPr lang="en-US" sz="1200" dirty="0">
                <a:solidFill>
                  <a:schemeClr val="dk1"/>
                </a:solidFill>
                <a:ea typeface="Calibri"/>
                <a:cs typeface="Calibri"/>
                <a:sym typeface="Calibri"/>
              </a:rPr>
              <a:t>• Tobacco: HBS facilities are designated non-smoking areas. Alabama State law prohibits prohibits smoking in any public facility.</a:t>
            </a:r>
            <a:br>
              <a:rPr lang="en-US" sz="1200" dirty="0">
                <a:solidFill>
                  <a:schemeClr val="dk1"/>
                </a:solidFill>
                <a:ea typeface="Calibri"/>
                <a:cs typeface="Calibri"/>
                <a:sym typeface="Calibri"/>
              </a:rPr>
            </a:br>
            <a:r>
              <a:rPr lang="en-US" sz="1200" dirty="0">
                <a:solidFill>
                  <a:schemeClr val="dk1"/>
                </a:solidFill>
                <a:ea typeface="Calibri"/>
                <a:cs typeface="Calibri"/>
                <a:sym typeface="Calibri"/>
              </a:rPr>
              <a:t>• Photography or Videography in locker rooms or bathrooms (including Productions)</a:t>
            </a:r>
            <a:br>
              <a:rPr lang="en-US" sz="1200" dirty="0">
                <a:solidFill>
                  <a:schemeClr val="dk1"/>
                </a:solidFill>
                <a:ea typeface="Calibri"/>
                <a:cs typeface="Calibri"/>
                <a:sym typeface="Calibri"/>
              </a:rPr>
            </a:br>
            <a:r>
              <a:rPr lang="en-US" sz="1200" dirty="0">
                <a:solidFill>
                  <a:schemeClr val="dk1"/>
                </a:solidFill>
                <a:ea typeface="Calibri"/>
                <a:cs typeface="Calibri"/>
                <a:sym typeface="Calibri"/>
              </a:rPr>
              <a:t>• Inappropriate use of the internet or social media </a:t>
            </a:r>
            <a:endParaRPr lang="en-US" sz="1200" dirty="0"/>
          </a:p>
          <a:p>
            <a:pPr lvl="0"/>
            <a:r>
              <a:rPr lang="en-US" sz="1200" dirty="0">
                <a:solidFill>
                  <a:schemeClr val="dk1"/>
                </a:solidFill>
                <a:ea typeface="Calibri"/>
                <a:cs typeface="Calibri"/>
                <a:sym typeface="Calibri"/>
              </a:rPr>
              <a:t>• Inappropriate use of cell phones </a:t>
            </a:r>
            <a:endParaRPr lang="en-US" sz="1200" dirty="0"/>
          </a:p>
          <a:p>
            <a:pPr lvl="0" algn="just"/>
            <a:endParaRPr lang="en-US" sz="1200" dirty="0">
              <a:solidFill>
                <a:schemeClr val="dk1"/>
              </a:solidFill>
              <a:ea typeface="Calibri"/>
              <a:cs typeface="Calibri"/>
              <a:sym typeface="Calibri"/>
            </a:endParaRPr>
          </a:p>
          <a:p>
            <a:pPr lvl="0" algn="just"/>
            <a:r>
              <a:rPr lang="en-US" sz="1200" dirty="0">
                <a:solidFill>
                  <a:schemeClr val="dk1"/>
                </a:solidFill>
                <a:ea typeface="Calibri"/>
                <a:cs typeface="Calibri"/>
                <a:sym typeface="Calibri"/>
              </a:rPr>
              <a:t>Violation of any of these rules will lead to immediate disciplinary action. Actions may include (but are not limited to) Expulsion, Dismissal from the Program, Suspension, Probation, Fines. HBS reserves the full authority to enforce the Code of Conduct, which may include revocation of scholarships or financial assistance. </a:t>
            </a:r>
            <a:endParaRPr lang="en-US" sz="1200" dirty="0"/>
          </a:p>
          <a:p>
            <a:pPr lvl="0" algn="just"/>
            <a:endParaRPr lang="en-US" sz="1200" dirty="0"/>
          </a:p>
          <a:p>
            <a:pPr lvl="0" algn="just"/>
            <a:r>
              <a:rPr lang="en-US" sz="1200" i="1" dirty="0"/>
              <a:t>HBS reserves the right to change, without notice, any statement in this handbook.</a:t>
            </a:r>
          </a:p>
        </p:txBody>
      </p:sp>
    </p:spTree>
    <p:extLst>
      <p:ext uri="{BB962C8B-B14F-4D97-AF65-F5344CB8AC3E}">
        <p14:creationId xmlns:p14="http://schemas.microsoft.com/office/powerpoint/2010/main" val="298964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38B4-6AD0-0547-A5F9-E84989A16FE0}"/>
              </a:ext>
            </a:extLst>
          </p:cNvPr>
          <p:cNvSpPr>
            <a:spLocks noGrp="1"/>
          </p:cNvSpPr>
          <p:nvPr>
            <p:ph type="title"/>
          </p:nvPr>
        </p:nvSpPr>
        <p:spPr>
          <a:xfrm>
            <a:off x="3504890" y="254038"/>
            <a:ext cx="6207493" cy="830199"/>
          </a:xfrm>
        </p:spPr>
        <p:txBody>
          <a:bodyPr>
            <a:normAutofit/>
          </a:bodyPr>
          <a:lstStyle/>
          <a:p>
            <a:r>
              <a:rPr lang="en-US" dirty="0"/>
              <a:t>2023 / 2024 School Year Calendar</a:t>
            </a:r>
          </a:p>
        </p:txBody>
      </p:sp>
      <p:sp>
        <p:nvSpPr>
          <p:cNvPr id="4" name="Footer Placeholder 3">
            <a:extLst>
              <a:ext uri="{FF2B5EF4-FFF2-40B4-BE49-F238E27FC236}">
                <a16:creationId xmlns:a16="http://schemas.microsoft.com/office/drawing/2014/main" id="{A6A94987-DE17-2243-8DF9-C857BB79699C}"/>
              </a:ext>
            </a:extLst>
          </p:cNvPr>
          <p:cNvSpPr>
            <a:spLocks noGrp="1"/>
          </p:cNvSpPr>
          <p:nvPr>
            <p:ph type="ftr" sz="quarter" idx="11"/>
          </p:nvPr>
        </p:nvSpPr>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C44B9282-47C7-174C-9D1E-9C84399A1B03}"/>
              </a:ext>
            </a:extLst>
          </p:cNvPr>
          <p:cNvSpPr>
            <a:spLocks noGrp="1"/>
          </p:cNvSpPr>
          <p:nvPr>
            <p:ph type="sldNum" sz="quarter" idx="12"/>
          </p:nvPr>
        </p:nvSpPr>
        <p:spPr/>
        <p:txBody>
          <a:bodyPr/>
          <a:lstStyle/>
          <a:p>
            <a:fld id="{1FBB8288-81CC-FA47-9543-A23F50F09E18}" type="slidenum">
              <a:rPr lang="en-US" smtClean="0"/>
              <a:pPr/>
              <a:t>18</a:t>
            </a:fld>
            <a:endParaRPr lang="en-US"/>
          </a:p>
        </p:txBody>
      </p:sp>
      <p:sp>
        <p:nvSpPr>
          <p:cNvPr id="6" name="TextBox 5">
            <a:extLst>
              <a:ext uri="{FF2B5EF4-FFF2-40B4-BE49-F238E27FC236}">
                <a16:creationId xmlns:a16="http://schemas.microsoft.com/office/drawing/2014/main" id="{71F85451-4B01-7E4A-9874-693CCDEC3C30}"/>
              </a:ext>
            </a:extLst>
          </p:cNvPr>
          <p:cNvSpPr txBox="1"/>
          <p:nvPr/>
        </p:nvSpPr>
        <p:spPr>
          <a:xfrm>
            <a:off x="1118916" y="1569486"/>
            <a:ext cx="3910284" cy="4154984"/>
          </a:xfrm>
          <a:prstGeom prst="rect">
            <a:avLst/>
          </a:prstGeom>
          <a:noFill/>
        </p:spPr>
        <p:txBody>
          <a:bodyPr wrap="square" rtlCol="0">
            <a:spAutoFit/>
          </a:bodyPr>
          <a:lstStyle/>
          <a:p>
            <a:r>
              <a:rPr lang="en-US" sz="1200" b="1" cap="all" dirty="0"/>
              <a:t>SCHOOL YEAR DATES</a:t>
            </a:r>
          </a:p>
          <a:p>
            <a:r>
              <a:rPr lang="en-US" sz="1200" dirty="0"/>
              <a:t>August 7, 2023 – May 25, 2024 </a:t>
            </a:r>
            <a:endParaRPr lang="en-US" sz="1200" b="1" cap="all" dirty="0"/>
          </a:p>
          <a:p>
            <a:endParaRPr lang="en-US" sz="1200" b="1" cap="all" dirty="0"/>
          </a:p>
          <a:p>
            <a:r>
              <a:rPr lang="en-US" sz="1200" b="1" cap="all" dirty="0"/>
              <a:t>SEMESTER DATES</a:t>
            </a:r>
          </a:p>
          <a:p>
            <a:r>
              <a:rPr lang="en-US" sz="1200" dirty="0"/>
              <a:t>Semester 1: August 7 – January 12 </a:t>
            </a:r>
          </a:p>
          <a:p>
            <a:r>
              <a:rPr lang="en-US" sz="1200" dirty="0"/>
              <a:t>Semester 2: January 15 – May 25</a:t>
            </a:r>
          </a:p>
          <a:p>
            <a:endParaRPr lang="en-US" sz="1200" b="1" cap="all" dirty="0"/>
          </a:p>
          <a:p>
            <a:r>
              <a:rPr lang="en-US" sz="1200" b="1" cap="all" dirty="0"/>
              <a:t>SCHOOL CALENDAR</a:t>
            </a:r>
          </a:p>
          <a:p>
            <a:r>
              <a:rPr lang="en-US" sz="1200" b="1" dirty="0"/>
              <a:t>Maintenance Classes</a:t>
            </a:r>
            <a:r>
              <a:rPr lang="en-US" sz="1200" dirty="0"/>
              <a:t> </a:t>
            </a:r>
          </a:p>
          <a:p>
            <a:r>
              <a:rPr lang="en-US" sz="1200" b="1" dirty="0"/>
              <a:t>Pre-Professional Company Auditions</a:t>
            </a:r>
            <a:r>
              <a:rPr lang="en-US" sz="1200" dirty="0"/>
              <a:t> </a:t>
            </a:r>
          </a:p>
          <a:p>
            <a:r>
              <a:rPr lang="en-US" sz="1200" dirty="0"/>
              <a:t>August 1 - 3</a:t>
            </a:r>
          </a:p>
          <a:p>
            <a:endParaRPr lang="en-US" sz="1200" dirty="0"/>
          </a:p>
          <a:p>
            <a:r>
              <a:rPr lang="en-US" sz="1200" b="1" dirty="0"/>
              <a:t>First Day of Classes</a:t>
            </a:r>
            <a:r>
              <a:rPr lang="en-US" sz="1200" dirty="0"/>
              <a:t> </a:t>
            </a:r>
          </a:p>
          <a:p>
            <a:r>
              <a:rPr lang="en-US" sz="1200" dirty="0"/>
              <a:t>August 7</a:t>
            </a:r>
          </a:p>
          <a:p>
            <a:endParaRPr lang="en-US" sz="1200" dirty="0"/>
          </a:p>
          <a:p>
            <a:r>
              <a:rPr lang="en-US" sz="1200" b="1" dirty="0"/>
              <a:t>Auditions for the Nutcracker</a:t>
            </a:r>
            <a:r>
              <a:rPr lang="en-US" sz="1200" dirty="0"/>
              <a:t> </a:t>
            </a:r>
          </a:p>
          <a:p>
            <a:r>
              <a:rPr lang="en-US" sz="1200" dirty="0"/>
              <a:t>August 26 </a:t>
            </a:r>
          </a:p>
          <a:p>
            <a:endParaRPr lang="en-US" sz="1200" dirty="0"/>
          </a:p>
          <a:p>
            <a:r>
              <a:rPr lang="en-US" sz="1200" b="1" dirty="0"/>
              <a:t>School Performance Dates</a:t>
            </a:r>
          </a:p>
          <a:p>
            <a:r>
              <a:rPr lang="en-US" sz="1200" dirty="0"/>
              <a:t>Tuesday May 28 </a:t>
            </a:r>
          </a:p>
          <a:p>
            <a:r>
              <a:rPr lang="en-US" sz="1200" dirty="0"/>
              <a:t>Wednesday May 29</a:t>
            </a:r>
            <a:br>
              <a:rPr lang="en-US" sz="1200" dirty="0"/>
            </a:br>
            <a:endParaRPr lang="en-US" sz="1200" dirty="0"/>
          </a:p>
        </p:txBody>
      </p:sp>
      <p:sp>
        <p:nvSpPr>
          <p:cNvPr id="10" name="TextBox 9">
            <a:extLst>
              <a:ext uri="{FF2B5EF4-FFF2-40B4-BE49-F238E27FC236}">
                <a16:creationId xmlns:a16="http://schemas.microsoft.com/office/drawing/2014/main" id="{B0F1C42C-6C1B-A942-A272-C47D5450664A}"/>
              </a:ext>
            </a:extLst>
          </p:cNvPr>
          <p:cNvSpPr txBox="1"/>
          <p:nvPr/>
        </p:nvSpPr>
        <p:spPr>
          <a:xfrm>
            <a:off x="5026426" y="1600265"/>
            <a:ext cx="3910284" cy="3231654"/>
          </a:xfrm>
          <a:prstGeom prst="rect">
            <a:avLst/>
          </a:prstGeom>
          <a:noFill/>
        </p:spPr>
        <p:txBody>
          <a:bodyPr wrap="square" rtlCol="0">
            <a:spAutoFit/>
          </a:bodyPr>
          <a:lstStyle/>
          <a:p>
            <a:r>
              <a:rPr lang="en-US" sz="1200" b="1" dirty="0"/>
              <a:t>SCHOOL CLOSURE DATES</a:t>
            </a:r>
          </a:p>
          <a:p>
            <a:r>
              <a:rPr lang="en-US" sz="1200" b="1" dirty="0"/>
              <a:t>Labor Day:  </a:t>
            </a:r>
            <a:r>
              <a:rPr lang="en-US" sz="1200" dirty="0"/>
              <a:t>September 4</a:t>
            </a:r>
          </a:p>
          <a:p>
            <a:endParaRPr lang="en-US" sz="1200" b="1" dirty="0"/>
          </a:p>
          <a:p>
            <a:r>
              <a:rPr lang="en-US" sz="1200" b="1" dirty="0"/>
              <a:t>Fall Break:  </a:t>
            </a:r>
            <a:r>
              <a:rPr lang="en-US" sz="1200" dirty="0"/>
              <a:t>October 2 – 7 </a:t>
            </a:r>
          </a:p>
          <a:p>
            <a:r>
              <a:rPr lang="en-US" sz="1200" i="1" dirty="0"/>
              <a:t>(Nutcracker rehearsals will be held Sept 30)</a:t>
            </a:r>
          </a:p>
          <a:p>
            <a:endParaRPr lang="en-US" sz="1200" i="1" dirty="0"/>
          </a:p>
          <a:p>
            <a:r>
              <a:rPr lang="en-US" sz="1200" b="1" dirty="0"/>
              <a:t>Thanksgiving Break:  </a:t>
            </a:r>
            <a:r>
              <a:rPr lang="en-US" sz="1200" dirty="0"/>
              <a:t>November 20 - 25 </a:t>
            </a:r>
          </a:p>
          <a:p>
            <a:r>
              <a:rPr lang="en-US" sz="1200" i="1" dirty="0"/>
              <a:t>(Nutcracker rehearsals will be held Nov 18 &amp; 19)</a:t>
            </a:r>
            <a:r>
              <a:rPr lang="en-US" sz="1200" dirty="0"/>
              <a:t>  </a:t>
            </a:r>
          </a:p>
          <a:p>
            <a:r>
              <a:rPr lang="en-US" sz="1200" i="1" dirty="0"/>
              <a:t>(Nutcracker rehearsals will be held Nov 26)</a:t>
            </a:r>
            <a:r>
              <a:rPr lang="en-US" sz="1200" dirty="0"/>
              <a:t> </a:t>
            </a:r>
          </a:p>
          <a:p>
            <a:endParaRPr lang="en-US" sz="1200" dirty="0"/>
          </a:p>
          <a:p>
            <a:r>
              <a:rPr lang="en-US" sz="1200" b="1" dirty="0"/>
              <a:t>Winter Break:  </a:t>
            </a:r>
            <a:r>
              <a:rPr lang="en-US" sz="1200" dirty="0"/>
              <a:t>December 10 – January 2</a:t>
            </a:r>
          </a:p>
          <a:p>
            <a:r>
              <a:rPr lang="en-US" sz="1200" dirty="0"/>
              <a:t> </a:t>
            </a:r>
          </a:p>
          <a:p>
            <a:r>
              <a:rPr lang="en-US" sz="1200" b="1" dirty="0"/>
              <a:t>Martin Luther King Jr. Day:  </a:t>
            </a:r>
            <a:r>
              <a:rPr lang="en-US" sz="1200" dirty="0"/>
              <a:t>January 19 </a:t>
            </a:r>
          </a:p>
          <a:p>
            <a:endParaRPr lang="en-US" sz="1200" dirty="0"/>
          </a:p>
          <a:p>
            <a:r>
              <a:rPr lang="en-US" sz="1200" b="1" dirty="0"/>
              <a:t>Spring Break:  </a:t>
            </a:r>
            <a:r>
              <a:rPr lang="en-US" sz="1200" dirty="0"/>
              <a:t>March 11 - 16 </a:t>
            </a:r>
          </a:p>
          <a:p>
            <a:r>
              <a:rPr lang="en-US" sz="1200" i="1" dirty="0"/>
              <a:t>(HBC Spring performance rehearsals will be held Mar 9)</a:t>
            </a:r>
            <a:r>
              <a:rPr lang="en-US" sz="1200" dirty="0"/>
              <a:t> </a:t>
            </a:r>
            <a:br>
              <a:rPr lang="en-US" sz="1200" dirty="0"/>
            </a:br>
            <a:endParaRPr lang="en-US" sz="1200" dirty="0"/>
          </a:p>
        </p:txBody>
      </p:sp>
      <p:sp>
        <p:nvSpPr>
          <p:cNvPr id="11" name="TextBox 10">
            <a:extLst>
              <a:ext uri="{FF2B5EF4-FFF2-40B4-BE49-F238E27FC236}">
                <a16:creationId xmlns:a16="http://schemas.microsoft.com/office/drawing/2014/main" id="{DD24EF94-AEA2-684F-BF8B-C930462B76B8}"/>
              </a:ext>
            </a:extLst>
          </p:cNvPr>
          <p:cNvSpPr txBox="1"/>
          <p:nvPr/>
        </p:nvSpPr>
        <p:spPr>
          <a:xfrm>
            <a:off x="790832" y="5724470"/>
            <a:ext cx="8143103" cy="800219"/>
          </a:xfrm>
          <a:prstGeom prst="rect">
            <a:avLst/>
          </a:prstGeom>
          <a:noFill/>
        </p:spPr>
        <p:txBody>
          <a:bodyPr wrap="square" rtlCol="0">
            <a:spAutoFit/>
          </a:bodyPr>
          <a:lstStyle/>
          <a:p>
            <a:pPr algn="ctr"/>
            <a:r>
              <a:rPr lang="en-US" sz="1400" dirty="0"/>
              <a:t>For a complete calendar of performance dates and events, visit our website </a:t>
            </a:r>
          </a:p>
          <a:p>
            <a:pPr algn="ctr"/>
            <a:r>
              <a:rPr lang="en-US" sz="1400" u="sng" dirty="0">
                <a:hlinkClick r:id="rId2"/>
              </a:rPr>
              <a:t>www.huntsvilleballet.org</a:t>
            </a:r>
            <a:endParaRPr lang="en-US" sz="1400" dirty="0"/>
          </a:p>
          <a:p>
            <a:endParaRPr lang="en-US" dirty="0"/>
          </a:p>
        </p:txBody>
      </p:sp>
    </p:spTree>
    <p:extLst>
      <p:ext uri="{BB962C8B-B14F-4D97-AF65-F5344CB8AC3E}">
        <p14:creationId xmlns:p14="http://schemas.microsoft.com/office/powerpoint/2010/main" val="183889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37835D53-9574-8F48-94D3-ED149DA5129B}"/>
              </a:ext>
            </a:extLst>
          </p:cNvPr>
          <p:cNvSpPr>
            <a:spLocks noGrp="1"/>
          </p:cNvSpPr>
          <p:nvPr>
            <p:ph type="title"/>
          </p:nvPr>
        </p:nvSpPr>
        <p:spPr>
          <a:xfrm>
            <a:off x="5029200" y="290681"/>
            <a:ext cx="4515730" cy="618015"/>
          </a:xfrm>
        </p:spPr>
        <p:txBody>
          <a:bodyPr>
            <a:normAutofit/>
          </a:bodyPr>
          <a:lstStyle/>
          <a:p>
            <a:r>
              <a:rPr lang="en-US" dirty="0"/>
              <a:t>Table of Contents</a:t>
            </a:r>
          </a:p>
        </p:txBody>
      </p:sp>
      <p:sp>
        <p:nvSpPr>
          <p:cNvPr id="3" name="Footer Placeholder 2">
            <a:extLst>
              <a:ext uri="{FF2B5EF4-FFF2-40B4-BE49-F238E27FC236}">
                <a16:creationId xmlns:a16="http://schemas.microsoft.com/office/drawing/2014/main" id="{EB1D35FD-2E99-5E43-9EE0-FB4C161C92F3}"/>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76C4FB14-5E47-874D-ADB5-9638404968C0}"/>
              </a:ext>
            </a:extLst>
          </p:cNvPr>
          <p:cNvSpPr>
            <a:spLocks noGrp="1"/>
          </p:cNvSpPr>
          <p:nvPr>
            <p:ph type="sldNum" sz="quarter" idx="12"/>
          </p:nvPr>
        </p:nvSpPr>
        <p:spPr/>
        <p:txBody>
          <a:bodyPr/>
          <a:lstStyle/>
          <a:p>
            <a:fld id="{1FBB8288-81CC-FA47-9543-A23F50F09E18}" type="slidenum">
              <a:rPr lang="en-US" smtClean="0"/>
              <a:pPr/>
              <a:t>1</a:t>
            </a:fld>
            <a:endParaRPr lang="en-US"/>
          </a:p>
        </p:txBody>
      </p:sp>
      <p:sp>
        <p:nvSpPr>
          <p:cNvPr id="8" name="TextBox 7">
            <a:extLst>
              <a:ext uri="{FF2B5EF4-FFF2-40B4-BE49-F238E27FC236}">
                <a16:creationId xmlns:a16="http://schemas.microsoft.com/office/drawing/2014/main" id="{A4ADAE3D-B6E0-FC4B-A214-0B2F46583C5C}"/>
              </a:ext>
            </a:extLst>
          </p:cNvPr>
          <p:cNvSpPr txBox="1"/>
          <p:nvPr/>
        </p:nvSpPr>
        <p:spPr>
          <a:xfrm>
            <a:off x="687640" y="1657526"/>
            <a:ext cx="4271180" cy="3613746"/>
          </a:xfrm>
          <a:prstGeom prst="rect">
            <a:avLst/>
          </a:prstGeom>
          <a:noFill/>
        </p:spPr>
        <p:txBody>
          <a:bodyPr wrap="square" rtlCol="0">
            <a:spAutoFit/>
          </a:bodyPr>
          <a:lstStyle/>
          <a:p>
            <a:pPr>
              <a:lnSpc>
                <a:spcPct val="150000"/>
              </a:lnSpc>
            </a:pPr>
            <a:r>
              <a:rPr lang="en-US" sz="1400" dirty="0"/>
              <a:t>Contact Information					2</a:t>
            </a:r>
          </a:p>
          <a:p>
            <a:pPr>
              <a:lnSpc>
                <a:spcPct val="150000"/>
              </a:lnSpc>
            </a:pPr>
            <a:r>
              <a:rPr lang="en-US" sz="1400" dirty="0"/>
              <a:t>Admissions Information					3</a:t>
            </a:r>
          </a:p>
          <a:p>
            <a:pPr>
              <a:lnSpc>
                <a:spcPct val="150000"/>
              </a:lnSpc>
            </a:pPr>
            <a:r>
              <a:rPr lang="en-US" sz="1400" dirty="0"/>
              <a:t>Attendance							4</a:t>
            </a:r>
          </a:p>
          <a:p>
            <a:pPr>
              <a:lnSpc>
                <a:spcPct val="150000"/>
              </a:lnSpc>
            </a:pPr>
            <a:r>
              <a:rPr lang="en-US" sz="1400" dirty="0"/>
              <a:t>Absences – Make-up Policy 				4</a:t>
            </a:r>
          </a:p>
          <a:p>
            <a:pPr>
              <a:lnSpc>
                <a:spcPct val="150000"/>
              </a:lnSpc>
            </a:pPr>
            <a:r>
              <a:rPr lang="en-US" sz="1400" dirty="0"/>
              <a:t>Class Cancellations						4</a:t>
            </a:r>
          </a:p>
          <a:p>
            <a:pPr>
              <a:lnSpc>
                <a:spcPct val="150000"/>
              </a:lnSpc>
            </a:pPr>
            <a:r>
              <a:rPr lang="en-US" sz="1400" dirty="0"/>
              <a:t>Schedule Change Procedures				5</a:t>
            </a:r>
          </a:p>
          <a:p>
            <a:pPr>
              <a:lnSpc>
                <a:spcPct val="150000"/>
              </a:lnSpc>
            </a:pPr>
            <a:r>
              <a:rPr lang="en-US" sz="1400" dirty="0"/>
              <a:t>Withdrawal Procedures					5</a:t>
            </a:r>
          </a:p>
          <a:p>
            <a:pPr>
              <a:lnSpc>
                <a:spcPct val="150000"/>
              </a:lnSpc>
            </a:pPr>
            <a:r>
              <a:rPr lang="en-US" sz="1400" dirty="0"/>
              <a:t>Registration &amp; Tuition Policies				6</a:t>
            </a:r>
          </a:p>
          <a:p>
            <a:pPr>
              <a:lnSpc>
                <a:spcPct val="150000"/>
              </a:lnSpc>
            </a:pPr>
            <a:r>
              <a:rPr lang="en-US" sz="1400" dirty="0"/>
              <a:t>2022/2023 School Year Tuition				7</a:t>
            </a:r>
          </a:p>
          <a:p>
            <a:pPr>
              <a:lnSpc>
                <a:spcPct val="150000"/>
              </a:lnSpc>
            </a:pPr>
            <a:r>
              <a:rPr lang="en-US" sz="1400" dirty="0"/>
              <a:t>Children’s Division						8</a:t>
            </a:r>
          </a:p>
          <a:p>
            <a:pPr>
              <a:lnSpc>
                <a:spcPct val="150000"/>
              </a:lnSpc>
            </a:pPr>
            <a:r>
              <a:rPr lang="en-US" sz="1400" dirty="0"/>
              <a:t>Open Division						8</a:t>
            </a:r>
          </a:p>
        </p:txBody>
      </p:sp>
      <p:sp>
        <p:nvSpPr>
          <p:cNvPr id="9" name="TextBox 8">
            <a:extLst>
              <a:ext uri="{FF2B5EF4-FFF2-40B4-BE49-F238E27FC236}">
                <a16:creationId xmlns:a16="http://schemas.microsoft.com/office/drawing/2014/main" id="{42C1E12F-4F93-FB42-9A08-736A76DB5079}"/>
              </a:ext>
            </a:extLst>
          </p:cNvPr>
          <p:cNvSpPr txBox="1"/>
          <p:nvPr/>
        </p:nvSpPr>
        <p:spPr>
          <a:xfrm>
            <a:off x="5029200" y="1647470"/>
            <a:ext cx="4411494" cy="3290581"/>
          </a:xfrm>
          <a:prstGeom prst="rect">
            <a:avLst/>
          </a:prstGeom>
          <a:noFill/>
        </p:spPr>
        <p:txBody>
          <a:bodyPr wrap="square" rtlCol="0">
            <a:spAutoFit/>
          </a:bodyPr>
          <a:lstStyle/>
          <a:p>
            <a:pPr>
              <a:lnSpc>
                <a:spcPct val="150000"/>
              </a:lnSpc>
            </a:pPr>
            <a:r>
              <a:rPr lang="en-US" sz="1400" dirty="0"/>
              <a:t>School Division and Pre-Professional Division	9</a:t>
            </a:r>
          </a:p>
          <a:p>
            <a:pPr>
              <a:lnSpc>
                <a:spcPct val="150000"/>
              </a:lnSpc>
            </a:pPr>
            <a:r>
              <a:rPr lang="en-US" sz="1400" dirty="0"/>
              <a:t>Uniform Dress Requirements – Ballet Levels		10</a:t>
            </a:r>
          </a:p>
          <a:p>
            <a:pPr>
              <a:lnSpc>
                <a:spcPct val="150000"/>
              </a:lnSpc>
            </a:pPr>
            <a:r>
              <a:rPr lang="en-US" sz="1400" dirty="0"/>
              <a:t>Jazz								11</a:t>
            </a:r>
          </a:p>
          <a:p>
            <a:pPr>
              <a:lnSpc>
                <a:spcPct val="150000"/>
              </a:lnSpc>
            </a:pPr>
            <a:r>
              <a:rPr lang="en-US" sz="1400" dirty="0"/>
              <a:t>Tap								11</a:t>
            </a:r>
          </a:p>
          <a:p>
            <a:pPr>
              <a:lnSpc>
                <a:spcPct val="150000"/>
              </a:lnSpc>
            </a:pPr>
            <a:r>
              <a:rPr lang="en-US" sz="1400" dirty="0"/>
              <a:t>Modern							12</a:t>
            </a:r>
          </a:p>
          <a:p>
            <a:pPr>
              <a:lnSpc>
                <a:spcPct val="150000"/>
              </a:lnSpc>
            </a:pPr>
            <a:r>
              <a:rPr lang="en-US" sz="1400" dirty="0"/>
              <a:t>Performance Opportunities				13</a:t>
            </a:r>
          </a:p>
          <a:p>
            <a:pPr>
              <a:lnSpc>
                <a:spcPct val="150000"/>
              </a:lnSpc>
            </a:pPr>
            <a:r>
              <a:rPr lang="en-US" sz="1400" dirty="0"/>
              <a:t>Pointe Progression						14</a:t>
            </a:r>
          </a:p>
          <a:p>
            <a:pPr>
              <a:lnSpc>
                <a:spcPct val="150000"/>
              </a:lnSpc>
            </a:pPr>
            <a:r>
              <a:rPr lang="en-US" sz="1400" dirty="0"/>
              <a:t>Summer Training						15</a:t>
            </a:r>
          </a:p>
          <a:p>
            <a:pPr>
              <a:lnSpc>
                <a:spcPct val="150000"/>
              </a:lnSpc>
            </a:pPr>
            <a:r>
              <a:rPr lang="en-US" sz="1400" dirty="0"/>
              <a:t>Terms and Agreements					16</a:t>
            </a:r>
          </a:p>
          <a:p>
            <a:pPr>
              <a:lnSpc>
                <a:spcPct val="150000"/>
              </a:lnSpc>
            </a:pPr>
            <a:r>
              <a:rPr lang="en-US" sz="1400" dirty="0"/>
              <a:t>2023 - 2024 School Year Calendar			18</a:t>
            </a:r>
          </a:p>
        </p:txBody>
      </p:sp>
    </p:spTree>
    <p:extLst>
      <p:ext uri="{BB962C8B-B14F-4D97-AF65-F5344CB8AC3E}">
        <p14:creationId xmlns:p14="http://schemas.microsoft.com/office/powerpoint/2010/main" val="131462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895F3-09EC-5A41-A84E-39DAC66CFB4E}"/>
              </a:ext>
            </a:extLst>
          </p:cNvPr>
          <p:cNvSpPr>
            <a:spLocks noGrp="1"/>
          </p:cNvSpPr>
          <p:nvPr>
            <p:ph type="title"/>
          </p:nvPr>
        </p:nvSpPr>
        <p:spPr>
          <a:xfrm>
            <a:off x="1085850" y="1074575"/>
            <a:ext cx="7886700" cy="1325563"/>
          </a:xfrm>
        </p:spPr>
        <p:txBody>
          <a:bodyPr/>
          <a:lstStyle/>
          <a:p>
            <a:pPr algn="ctr"/>
            <a:r>
              <a:rPr lang="en-US" dirty="0"/>
              <a:t>Contact Information</a:t>
            </a:r>
          </a:p>
        </p:txBody>
      </p:sp>
      <p:sp>
        <p:nvSpPr>
          <p:cNvPr id="3" name="Footer Placeholder 2">
            <a:extLst>
              <a:ext uri="{FF2B5EF4-FFF2-40B4-BE49-F238E27FC236}">
                <a16:creationId xmlns:a16="http://schemas.microsoft.com/office/drawing/2014/main" id="{7BD6A5E0-B5DC-3945-812E-D44FCDA92073}"/>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D681436F-5A21-2E4D-8B76-FCC157DAFAB4}"/>
              </a:ext>
            </a:extLst>
          </p:cNvPr>
          <p:cNvSpPr>
            <a:spLocks noGrp="1"/>
          </p:cNvSpPr>
          <p:nvPr>
            <p:ph type="sldNum" sz="quarter" idx="12"/>
          </p:nvPr>
        </p:nvSpPr>
        <p:spPr/>
        <p:txBody>
          <a:bodyPr/>
          <a:lstStyle/>
          <a:p>
            <a:fld id="{1FBB8288-81CC-FA47-9543-A23F50F09E18}" type="slidenum">
              <a:rPr lang="en-US" smtClean="0"/>
              <a:pPr/>
              <a:t>2</a:t>
            </a:fld>
            <a:endParaRPr lang="en-US"/>
          </a:p>
        </p:txBody>
      </p:sp>
      <p:sp>
        <p:nvSpPr>
          <p:cNvPr id="6" name="TextBox 5">
            <a:extLst>
              <a:ext uri="{FF2B5EF4-FFF2-40B4-BE49-F238E27FC236}">
                <a16:creationId xmlns:a16="http://schemas.microsoft.com/office/drawing/2014/main" id="{0F4869F4-1F16-FA40-9A65-2FDA5CAAAABF}"/>
              </a:ext>
            </a:extLst>
          </p:cNvPr>
          <p:cNvSpPr txBox="1"/>
          <p:nvPr/>
        </p:nvSpPr>
        <p:spPr>
          <a:xfrm>
            <a:off x="911258" y="2223873"/>
            <a:ext cx="8235887" cy="3162404"/>
          </a:xfrm>
          <a:prstGeom prst="rect">
            <a:avLst/>
          </a:prstGeom>
          <a:noFill/>
        </p:spPr>
        <p:txBody>
          <a:bodyPr wrap="square" rtlCol="0">
            <a:spAutoFit/>
          </a:bodyPr>
          <a:lstStyle/>
          <a:p>
            <a:pPr algn="ctr"/>
            <a:r>
              <a:rPr lang="en-US" sz="1425" dirty="0"/>
              <a:t>Huntsville Ballet School</a:t>
            </a:r>
          </a:p>
          <a:p>
            <a:pPr algn="ctr"/>
            <a:r>
              <a:rPr lang="en-US" sz="1425" dirty="0"/>
              <a:t>Huntsville Ballet Company</a:t>
            </a:r>
          </a:p>
          <a:p>
            <a:pPr algn="ctr"/>
            <a:r>
              <a:rPr lang="en-US" sz="1425" dirty="0"/>
              <a:t>Community Ballet Association (CBA), Inc.</a:t>
            </a:r>
          </a:p>
          <a:p>
            <a:pPr algn="ctr"/>
            <a:endParaRPr lang="en-US" sz="1425" dirty="0"/>
          </a:p>
          <a:p>
            <a:pPr algn="ctr"/>
            <a:r>
              <a:rPr lang="en-US" sz="1425" dirty="0"/>
              <a:t>800 Regal Drive</a:t>
            </a:r>
            <a:br>
              <a:rPr lang="en-US" sz="1425" dirty="0"/>
            </a:br>
            <a:r>
              <a:rPr lang="en-US" sz="1425" dirty="0"/>
              <a:t>Huntsville, Alabama 35801</a:t>
            </a:r>
            <a:br>
              <a:rPr lang="en-US" sz="1425" dirty="0"/>
            </a:br>
            <a:r>
              <a:rPr lang="en-US" sz="1425" dirty="0"/>
              <a:t>256-539-0961</a:t>
            </a:r>
          </a:p>
          <a:p>
            <a:pPr algn="ctr"/>
            <a:endParaRPr lang="en-US" sz="1425" dirty="0"/>
          </a:p>
          <a:p>
            <a:pPr algn="ctr"/>
            <a:r>
              <a:rPr lang="en-US" sz="1425" b="1" dirty="0"/>
              <a:t>HuntsvilleBallet.org</a:t>
            </a:r>
          </a:p>
          <a:p>
            <a:pPr algn="ctr"/>
            <a:endParaRPr lang="en-US" sz="1425" b="1" dirty="0"/>
          </a:p>
          <a:p>
            <a:pPr algn="ctr"/>
            <a:r>
              <a:rPr lang="en-US" sz="1425" dirty="0"/>
              <a:t>Email contacts:</a:t>
            </a:r>
          </a:p>
          <a:p>
            <a:pPr algn="ctr"/>
            <a:r>
              <a:rPr lang="en-US" sz="1425" dirty="0">
                <a:hlinkClick r:id="rId2"/>
              </a:rPr>
              <a:t>schooladministrator@huntsvilleballet.org</a:t>
            </a:r>
            <a:endParaRPr lang="en-US" sz="1425" dirty="0"/>
          </a:p>
          <a:p>
            <a:pPr algn="ctr"/>
            <a:endParaRPr lang="en-US" sz="1425" dirty="0"/>
          </a:p>
          <a:p>
            <a:pPr algn="ctr"/>
            <a:endParaRPr lang="en-US" sz="1425" dirty="0"/>
          </a:p>
        </p:txBody>
      </p:sp>
    </p:spTree>
    <p:extLst>
      <p:ext uri="{BB962C8B-B14F-4D97-AF65-F5344CB8AC3E}">
        <p14:creationId xmlns:p14="http://schemas.microsoft.com/office/powerpoint/2010/main" val="70662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7CEFE-C5AC-0847-9581-A4D4D04BB962}"/>
              </a:ext>
            </a:extLst>
          </p:cNvPr>
          <p:cNvSpPr>
            <a:spLocks noGrp="1"/>
          </p:cNvSpPr>
          <p:nvPr>
            <p:ph type="title"/>
          </p:nvPr>
        </p:nvSpPr>
        <p:spPr>
          <a:xfrm>
            <a:off x="5534234" y="226783"/>
            <a:ext cx="4121371" cy="1130623"/>
          </a:xfrm>
        </p:spPr>
        <p:txBody>
          <a:bodyPr>
            <a:normAutofit fontScale="90000"/>
          </a:bodyPr>
          <a:lstStyle/>
          <a:p>
            <a:r>
              <a:rPr lang="en-US" dirty="0">
                <a:solidFill>
                  <a:schemeClr val="dk1"/>
                </a:solidFill>
                <a:ea typeface="Calibri"/>
                <a:cs typeface="Calibri"/>
                <a:sym typeface="Calibri"/>
              </a:rPr>
              <a:t>Admissions Information</a:t>
            </a:r>
            <a:br>
              <a:rPr lang="en-US" sz="4765" dirty="0">
                <a:solidFill>
                  <a:schemeClr val="dk1"/>
                </a:solidFill>
                <a:latin typeface="Calibri"/>
                <a:ea typeface="Calibri"/>
                <a:cs typeface="Calibri"/>
                <a:sym typeface="Calibri"/>
              </a:rPr>
            </a:br>
            <a:endParaRPr lang="en-US" dirty="0"/>
          </a:p>
        </p:txBody>
      </p:sp>
      <p:sp>
        <p:nvSpPr>
          <p:cNvPr id="3" name="Footer Placeholder 2">
            <a:extLst>
              <a:ext uri="{FF2B5EF4-FFF2-40B4-BE49-F238E27FC236}">
                <a16:creationId xmlns:a16="http://schemas.microsoft.com/office/drawing/2014/main" id="{03FF1675-F1F0-C340-936E-5AB0065DC9F5}"/>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8F9F487E-F166-7D45-B176-80B038BDEB9F}"/>
              </a:ext>
            </a:extLst>
          </p:cNvPr>
          <p:cNvSpPr>
            <a:spLocks noGrp="1"/>
          </p:cNvSpPr>
          <p:nvPr>
            <p:ph type="sldNum" sz="quarter" idx="12"/>
          </p:nvPr>
        </p:nvSpPr>
        <p:spPr/>
        <p:txBody>
          <a:bodyPr/>
          <a:lstStyle/>
          <a:p>
            <a:fld id="{1FBB8288-81CC-FA47-9543-A23F50F09E18}" type="slidenum">
              <a:rPr lang="en-US" smtClean="0"/>
              <a:pPr/>
              <a:t>3</a:t>
            </a:fld>
            <a:endParaRPr lang="en-US"/>
          </a:p>
        </p:txBody>
      </p:sp>
      <p:sp>
        <p:nvSpPr>
          <p:cNvPr id="9" name="TextBox 8">
            <a:extLst>
              <a:ext uri="{FF2B5EF4-FFF2-40B4-BE49-F238E27FC236}">
                <a16:creationId xmlns:a16="http://schemas.microsoft.com/office/drawing/2014/main" id="{E65BD343-4BA0-D94D-BD25-C55501AB1565}"/>
              </a:ext>
            </a:extLst>
          </p:cNvPr>
          <p:cNvSpPr txBox="1"/>
          <p:nvPr/>
        </p:nvSpPr>
        <p:spPr>
          <a:xfrm>
            <a:off x="402794" y="818647"/>
            <a:ext cx="9252811" cy="5705408"/>
          </a:xfrm>
          <a:prstGeom prst="rect">
            <a:avLst/>
          </a:prstGeom>
          <a:noFill/>
        </p:spPr>
        <p:txBody>
          <a:bodyPr wrap="square" rtlCol="0">
            <a:spAutoFit/>
          </a:bodyPr>
          <a:lstStyle/>
          <a:p>
            <a:endParaRPr lang="en-US" sz="1425" dirty="0"/>
          </a:p>
          <a:p>
            <a:pPr lvl="0"/>
            <a:r>
              <a:rPr lang="en-US" sz="1425" b="1" dirty="0">
                <a:solidFill>
                  <a:schemeClr val="dk1"/>
                </a:solidFill>
                <a:ea typeface="Calibri"/>
                <a:cs typeface="Calibri"/>
                <a:sym typeface="Calibri"/>
              </a:rPr>
              <a:t>Evaluations</a:t>
            </a:r>
          </a:p>
          <a:p>
            <a:pPr lvl="0" algn="just"/>
            <a:r>
              <a:rPr lang="en-US" sz="1400" dirty="0">
                <a:solidFill>
                  <a:schemeClr val="dk1"/>
                </a:solidFill>
                <a:ea typeface="Calibri"/>
                <a:cs typeface="Calibri"/>
                <a:sym typeface="Calibri"/>
              </a:rPr>
              <a:t>Ages 7 and below are invited to register for classes online for his or her respective age level; no evaluation is necessary.  Many factors help determine the best placement for our prospective students including age, focus, experience, and maturity. All evaluations are reviewed and approved by the School Director and remain strictly confidential. Please allow 48 hours after the evaluation for placement to be determined. Please, do not approach teachers or director without a scheduled meeting as interruptions during or between classes are disruptive. </a:t>
            </a:r>
          </a:p>
          <a:p>
            <a:pPr lvl="0" algn="just"/>
            <a:endParaRPr lang="en-US" sz="1400" dirty="0">
              <a:solidFill>
                <a:schemeClr val="dk1"/>
              </a:solidFill>
              <a:ea typeface="Calibri"/>
              <a:cs typeface="Calibri"/>
              <a:sym typeface="Calibri"/>
            </a:endParaRPr>
          </a:p>
          <a:p>
            <a:pPr lvl="0" algn="just"/>
            <a:r>
              <a:rPr lang="en-US" sz="1400" b="1" dirty="0">
                <a:solidFill>
                  <a:schemeClr val="dk1"/>
                </a:solidFill>
                <a:ea typeface="Calibri"/>
                <a:cs typeface="Calibri"/>
                <a:sym typeface="Calibri"/>
              </a:rPr>
              <a:t>Advancement &amp; Promotions</a:t>
            </a:r>
          </a:p>
          <a:p>
            <a:pPr lvl="0" algn="just"/>
            <a:r>
              <a:rPr lang="en-US" sz="1400" dirty="0">
                <a:solidFill>
                  <a:schemeClr val="dk1"/>
                </a:solidFill>
                <a:ea typeface="Calibri"/>
                <a:cs typeface="Calibri"/>
                <a:sym typeface="Calibri"/>
              </a:rPr>
              <a:t>Many factors contribute to each student’s progress in the accomplishment of skills and the understanding of classical ballet technique. Physique, natural flexibility, growth rate of bones, and muscular development, as well as emotional and physiological development are factors in determining progress, and these factors will vary from student to student. Other factors include consistent class attendance, individual commitment to training, number of classes taken per week, and the ability to take, apply, and execute corrections. As a student advances through the school, expect that more than one year may be spent in each level. Promotion to the next class level may take place at any time, as proper individual development is the most important factor in studying classical ballet - a commitment to which the directors, faculty and staff of Huntsville Ballet School are dedicated. Please also note that the above factors are also used when considering the progression of pointe classes.  Our School Director carefully evaluates each student to ensure safety and health will be first priority and must be maintained for pointe progression. </a:t>
            </a:r>
          </a:p>
          <a:p>
            <a:pPr lvl="0" algn="just"/>
            <a:endParaRPr lang="en-US" sz="1400" dirty="0">
              <a:solidFill>
                <a:schemeClr val="dk1"/>
              </a:solidFill>
              <a:ea typeface="Calibri"/>
              <a:cs typeface="Calibri"/>
              <a:sym typeface="Calibri"/>
            </a:endParaRPr>
          </a:p>
          <a:p>
            <a:pPr lvl="0" algn="just"/>
            <a:r>
              <a:rPr lang="en-US" sz="1400" b="1" dirty="0">
                <a:solidFill>
                  <a:schemeClr val="dk1"/>
                </a:solidFill>
                <a:ea typeface="Calibri"/>
                <a:cs typeface="Calibri"/>
                <a:sym typeface="Calibri"/>
              </a:rPr>
              <a:t>Notice of Non-Discriminatory Policy </a:t>
            </a:r>
            <a:endParaRPr lang="en-US" sz="1400" dirty="0">
              <a:solidFill>
                <a:schemeClr val="dk1"/>
              </a:solidFill>
              <a:ea typeface="Calibri"/>
              <a:cs typeface="Calibri"/>
              <a:sym typeface="Calibri"/>
            </a:endParaRPr>
          </a:p>
          <a:p>
            <a:pPr lvl="0" algn="just"/>
            <a:r>
              <a:rPr lang="en-US" sz="1400" dirty="0">
                <a:solidFill>
                  <a:schemeClr val="dk1"/>
                </a:solidFill>
                <a:ea typeface="Calibri"/>
                <a:cs typeface="Calibri"/>
                <a:sym typeface="Calibri"/>
              </a:rPr>
              <a:t>HBS/HBC admits students of any race, color, sexual orientation, national and ethnic origin to all the rights, privileges, programs, and activities generally accorded or made available to students at the school. It does not discriminate on the basis of race, color, sexual orientation, national and ethnic origin in administration of its educational policies, admissions policies, scholarship, programs, and other school-administered programs. </a:t>
            </a:r>
            <a:endParaRPr lang="en-US" sz="1235" dirty="0">
              <a:solidFill>
                <a:schemeClr val="dk1"/>
              </a:solidFill>
              <a:ea typeface="Calibri"/>
              <a:cs typeface="Calibri"/>
              <a:sym typeface="Calibri"/>
            </a:endParaRPr>
          </a:p>
          <a:p>
            <a:endParaRPr lang="en-US" sz="1425" dirty="0"/>
          </a:p>
        </p:txBody>
      </p:sp>
    </p:spTree>
    <p:extLst>
      <p:ext uri="{BB962C8B-B14F-4D97-AF65-F5344CB8AC3E}">
        <p14:creationId xmlns:p14="http://schemas.microsoft.com/office/powerpoint/2010/main" val="229563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7CEFE-C5AC-0847-9581-A4D4D04BB962}"/>
              </a:ext>
            </a:extLst>
          </p:cNvPr>
          <p:cNvSpPr>
            <a:spLocks noGrp="1"/>
          </p:cNvSpPr>
          <p:nvPr>
            <p:ph type="title"/>
          </p:nvPr>
        </p:nvSpPr>
        <p:spPr>
          <a:xfrm>
            <a:off x="5503580" y="235631"/>
            <a:ext cx="4121371" cy="1130623"/>
          </a:xfrm>
        </p:spPr>
        <p:txBody>
          <a:bodyPr>
            <a:normAutofit fontScale="90000"/>
          </a:bodyPr>
          <a:lstStyle/>
          <a:p>
            <a:r>
              <a:rPr lang="en-US" dirty="0">
                <a:solidFill>
                  <a:schemeClr val="dk1"/>
                </a:solidFill>
                <a:ea typeface="Calibri"/>
                <a:cs typeface="Calibri"/>
                <a:sym typeface="Calibri"/>
              </a:rPr>
              <a:t>Admissions Information</a:t>
            </a:r>
            <a:br>
              <a:rPr lang="en-US" sz="4765" dirty="0">
                <a:solidFill>
                  <a:schemeClr val="dk1"/>
                </a:solidFill>
                <a:latin typeface="Calibri"/>
                <a:ea typeface="Calibri"/>
                <a:cs typeface="Calibri"/>
                <a:sym typeface="Calibri"/>
              </a:rPr>
            </a:br>
            <a:endParaRPr lang="en-US" dirty="0"/>
          </a:p>
        </p:txBody>
      </p:sp>
      <p:sp>
        <p:nvSpPr>
          <p:cNvPr id="3" name="Footer Placeholder 2">
            <a:extLst>
              <a:ext uri="{FF2B5EF4-FFF2-40B4-BE49-F238E27FC236}">
                <a16:creationId xmlns:a16="http://schemas.microsoft.com/office/drawing/2014/main" id="{03FF1675-F1F0-C340-936E-5AB0065DC9F5}"/>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8F9F487E-F166-7D45-B176-80B038BDEB9F}"/>
              </a:ext>
            </a:extLst>
          </p:cNvPr>
          <p:cNvSpPr>
            <a:spLocks noGrp="1"/>
          </p:cNvSpPr>
          <p:nvPr>
            <p:ph type="sldNum" sz="quarter" idx="12"/>
          </p:nvPr>
        </p:nvSpPr>
        <p:spPr/>
        <p:txBody>
          <a:bodyPr/>
          <a:lstStyle/>
          <a:p>
            <a:fld id="{1FBB8288-81CC-FA47-9543-A23F50F09E18}" type="slidenum">
              <a:rPr lang="en-US" smtClean="0"/>
              <a:pPr/>
              <a:t>4</a:t>
            </a:fld>
            <a:endParaRPr lang="en-US"/>
          </a:p>
        </p:txBody>
      </p:sp>
      <p:sp>
        <p:nvSpPr>
          <p:cNvPr id="9" name="TextBox 8">
            <a:extLst>
              <a:ext uri="{FF2B5EF4-FFF2-40B4-BE49-F238E27FC236}">
                <a16:creationId xmlns:a16="http://schemas.microsoft.com/office/drawing/2014/main" id="{E65BD343-4BA0-D94D-BD25-C55501AB1565}"/>
              </a:ext>
            </a:extLst>
          </p:cNvPr>
          <p:cNvSpPr txBox="1"/>
          <p:nvPr/>
        </p:nvSpPr>
        <p:spPr>
          <a:xfrm>
            <a:off x="433449" y="1005739"/>
            <a:ext cx="9146485" cy="7312771"/>
          </a:xfrm>
          <a:prstGeom prst="rect">
            <a:avLst/>
          </a:prstGeom>
          <a:noFill/>
        </p:spPr>
        <p:txBody>
          <a:bodyPr wrap="square" rtlCol="0">
            <a:spAutoFit/>
          </a:bodyPr>
          <a:lstStyle/>
          <a:p>
            <a:pPr lvl="0"/>
            <a:r>
              <a:rPr lang="en-US" sz="1425" b="1" dirty="0">
                <a:solidFill>
                  <a:schemeClr val="dk1"/>
                </a:solidFill>
                <a:ea typeface="Calibri"/>
                <a:cs typeface="Calibri"/>
                <a:sym typeface="Calibri"/>
              </a:rPr>
              <a:t>Attendance</a:t>
            </a:r>
          </a:p>
          <a:p>
            <a:pPr lvl="0" algn="just"/>
            <a:r>
              <a:rPr lang="en-US" sz="1400" dirty="0">
                <a:solidFill>
                  <a:schemeClr val="dk1"/>
                </a:solidFill>
                <a:ea typeface="Calibri"/>
                <a:cs typeface="Calibri"/>
                <a:sym typeface="Calibri"/>
              </a:rPr>
              <a:t>Regular attendance is essential to the development and advancement of each student. Students with exemplary attendance gain a better understanding of their physical abilities, proper ballet technique, and the art form overall. Absences, regardless of the reason, can affect a student’s ability to promote and will affect the quality of our performances if rehearsals are missed.</a:t>
            </a:r>
          </a:p>
          <a:p>
            <a:pPr algn="just"/>
            <a:endParaRPr lang="en-US" sz="1400" dirty="0"/>
          </a:p>
          <a:p>
            <a:pPr algn="just"/>
            <a:r>
              <a:rPr lang="en-US" sz="1400" dirty="0"/>
              <a:t>Students should arrive in proper dress attire with hair secured neatly in a bun. </a:t>
            </a:r>
            <a:r>
              <a:rPr lang="en-US" sz="1400" dirty="0">
                <a:solidFill>
                  <a:schemeClr val="dk1"/>
                </a:solidFill>
                <a:ea typeface="Calibri"/>
                <a:cs typeface="Calibri"/>
                <a:sym typeface="Calibri"/>
              </a:rPr>
              <a:t>Any students who are more than 10 minutes late or are not adequately prepared for class may be asked to observe the class for safety reasons and  decision will be left up to the discretion of the instructor. Students who arrive late to a class already in session should only enter the classroom after the instructor has given permission. </a:t>
            </a:r>
          </a:p>
          <a:p>
            <a:pPr algn="just"/>
            <a:endParaRPr lang="en-US" sz="1400" dirty="0">
              <a:solidFill>
                <a:schemeClr val="dk1"/>
              </a:solidFill>
              <a:cs typeface="Calibri"/>
              <a:sym typeface="Calibri"/>
            </a:endParaRPr>
          </a:p>
          <a:p>
            <a:pPr lvl="0" algn="just"/>
            <a:r>
              <a:rPr lang="en-US" sz="1400" b="1" dirty="0">
                <a:solidFill>
                  <a:schemeClr val="dk1"/>
                </a:solidFill>
                <a:ea typeface="Calibri"/>
                <a:cs typeface="Calibri"/>
                <a:sym typeface="Calibri"/>
              </a:rPr>
              <a:t>Absences: </a:t>
            </a:r>
            <a:r>
              <a:rPr lang="en-US" sz="1400" dirty="0">
                <a:solidFill>
                  <a:schemeClr val="dk1"/>
                </a:solidFill>
                <a:ea typeface="Calibri"/>
                <a:cs typeface="Calibri"/>
                <a:sym typeface="Calibri"/>
              </a:rPr>
              <a:t>If a student is ill and cannot attend class, then please notify the the school prior to the start of class. Classes can be made up at or below the student’s assigned level. Injured students are required to submit doctor’s orders and may be asked to observe all assigned classes and rehearsals unless prior excusal is given. Refund Policy – There are no refunds for missed classes, however, we can offer credit to be used on tuition, tickets or merchandise. </a:t>
            </a:r>
          </a:p>
          <a:p>
            <a:pPr lvl="0" algn="just"/>
            <a:endParaRPr lang="en-US" sz="1400" dirty="0">
              <a:solidFill>
                <a:schemeClr val="dk1"/>
              </a:solidFill>
              <a:cs typeface="Calibri"/>
              <a:sym typeface="Calibri"/>
            </a:endParaRPr>
          </a:p>
          <a:p>
            <a:pPr algn="just"/>
            <a:r>
              <a:rPr lang="en-US" sz="1400" b="1" dirty="0">
                <a:solidFill>
                  <a:schemeClr val="dk1"/>
                </a:solidFill>
                <a:cs typeface="Calibri"/>
                <a:sym typeface="Calibri"/>
              </a:rPr>
              <a:t>Make-up Policy:</a:t>
            </a:r>
            <a:r>
              <a:rPr lang="en-US" sz="1400" dirty="0"/>
              <a:t> If you miss class due to illness, injury, or weather cancellations, you may make it up in another class that is in the student’s </a:t>
            </a:r>
            <a:r>
              <a:rPr lang="en-US" sz="1400" u="sng" dirty="0"/>
              <a:t>current level or a level below at any time.</a:t>
            </a:r>
            <a:r>
              <a:rPr lang="en-US" sz="1400" dirty="0"/>
              <a:t> Arrive early and see the front desk to obtain a make-up slip before class. </a:t>
            </a:r>
            <a:r>
              <a:rPr lang="en-US" sz="1400" i="1" dirty="0"/>
              <a:t>Make-up classes are not generally transferable between family members.</a:t>
            </a:r>
            <a:endParaRPr lang="en-US" sz="1400" dirty="0"/>
          </a:p>
          <a:p>
            <a:pPr algn="just"/>
            <a:endParaRPr lang="en-US" sz="1400" dirty="0"/>
          </a:p>
          <a:p>
            <a:pPr algn="just"/>
            <a:r>
              <a:rPr lang="en-US" sz="1400" b="1" dirty="0"/>
              <a:t>Severe Weather Class Cancellations: </a:t>
            </a:r>
            <a:r>
              <a:rPr lang="en-US" sz="1400" dirty="0"/>
              <a:t>In the event of severe weather, HBS generally follows weather related cancellations in conjunction with Huntsville City Schools (HCS). In the event HCS declares a “Virtual Learning Day”, Huntsville Ballet School leadership will make the decision to cancel or alter the days schedule of classes by noon or earlier that day. We notify parents of closures by our Huntsville Ballet School registration account email and on our Facebook page.</a:t>
            </a:r>
          </a:p>
          <a:p>
            <a:pPr algn="just"/>
            <a:endParaRPr lang="en-US" sz="1400" dirty="0"/>
          </a:p>
          <a:p>
            <a:pPr algn="just"/>
            <a:r>
              <a:rPr lang="en-US" sz="1400" b="1" dirty="0"/>
              <a:t>Severe Weather During Class: </a:t>
            </a:r>
            <a:r>
              <a:rPr lang="en-US" sz="1400" dirty="0"/>
              <a:t>If there is a severe </a:t>
            </a:r>
            <a:r>
              <a:rPr lang="en-US" sz="1400"/>
              <a:t>weather alert </a:t>
            </a:r>
            <a:r>
              <a:rPr lang="en-US" sz="1400" dirty="0"/>
              <a:t>that is a “watch”, then the teacher will be notified; if the alert is a “warning” for our immediate area, then students and teachers will proceed to the designated safe location in the building. Note: Any student who wishes to proceed to the designated safe location before the teacher deems it necessary, will be excused from class to do so.</a:t>
            </a:r>
          </a:p>
          <a:p>
            <a:pPr lvl="0"/>
            <a:endParaRPr lang="en-US" sz="1200" dirty="0"/>
          </a:p>
          <a:p>
            <a:pPr algn="just"/>
            <a:endParaRPr lang="en-US" sz="1200" dirty="0"/>
          </a:p>
          <a:p>
            <a:pPr lvl="0" algn="just"/>
            <a:endParaRPr lang="en-US" sz="1235" dirty="0">
              <a:solidFill>
                <a:schemeClr val="dk1"/>
              </a:solidFill>
              <a:ea typeface="Calibri"/>
              <a:cs typeface="Calibri"/>
              <a:sym typeface="Calibri"/>
            </a:endParaRPr>
          </a:p>
          <a:p>
            <a:pPr lvl="0" algn="just"/>
            <a:endParaRPr lang="en-US" sz="1235" dirty="0">
              <a:solidFill>
                <a:schemeClr val="dk1"/>
              </a:solidFill>
              <a:ea typeface="Calibri"/>
              <a:cs typeface="Calibri"/>
              <a:sym typeface="Calibri"/>
            </a:endParaRPr>
          </a:p>
          <a:p>
            <a:endParaRPr lang="en-US" sz="1425" dirty="0"/>
          </a:p>
        </p:txBody>
      </p:sp>
    </p:spTree>
    <p:extLst>
      <p:ext uri="{BB962C8B-B14F-4D97-AF65-F5344CB8AC3E}">
        <p14:creationId xmlns:p14="http://schemas.microsoft.com/office/powerpoint/2010/main" val="281600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7CEFE-C5AC-0847-9581-A4D4D04BB962}"/>
              </a:ext>
            </a:extLst>
          </p:cNvPr>
          <p:cNvSpPr>
            <a:spLocks noGrp="1"/>
          </p:cNvSpPr>
          <p:nvPr>
            <p:ph type="title"/>
          </p:nvPr>
        </p:nvSpPr>
        <p:spPr>
          <a:xfrm>
            <a:off x="5402640" y="289786"/>
            <a:ext cx="4121371" cy="1130623"/>
          </a:xfrm>
        </p:spPr>
        <p:txBody>
          <a:bodyPr>
            <a:normAutofit fontScale="90000"/>
          </a:bodyPr>
          <a:lstStyle/>
          <a:p>
            <a:r>
              <a:rPr lang="en-US" dirty="0">
                <a:solidFill>
                  <a:schemeClr val="dk1"/>
                </a:solidFill>
                <a:ea typeface="Calibri"/>
                <a:cs typeface="Calibri"/>
                <a:sym typeface="Calibri"/>
              </a:rPr>
              <a:t>Admissions Information</a:t>
            </a:r>
            <a:br>
              <a:rPr lang="en-US" sz="4765" dirty="0">
                <a:solidFill>
                  <a:schemeClr val="dk1"/>
                </a:solidFill>
                <a:latin typeface="Calibri"/>
                <a:ea typeface="Calibri"/>
                <a:cs typeface="Calibri"/>
                <a:sym typeface="Calibri"/>
              </a:rPr>
            </a:br>
            <a:endParaRPr lang="en-US" dirty="0"/>
          </a:p>
        </p:txBody>
      </p:sp>
      <p:sp>
        <p:nvSpPr>
          <p:cNvPr id="3" name="Footer Placeholder 2">
            <a:extLst>
              <a:ext uri="{FF2B5EF4-FFF2-40B4-BE49-F238E27FC236}">
                <a16:creationId xmlns:a16="http://schemas.microsoft.com/office/drawing/2014/main" id="{03FF1675-F1F0-C340-936E-5AB0065DC9F5}"/>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8F9F487E-F166-7D45-B176-80B038BDEB9F}"/>
              </a:ext>
            </a:extLst>
          </p:cNvPr>
          <p:cNvSpPr>
            <a:spLocks noGrp="1"/>
          </p:cNvSpPr>
          <p:nvPr>
            <p:ph type="sldNum" sz="quarter" idx="12"/>
          </p:nvPr>
        </p:nvSpPr>
        <p:spPr/>
        <p:txBody>
          <a:bodyPr/>
          <a:lstStyle/>
          <a:p>
            <a:fld id="{1FBB8288-81CC-FA47-9543-A23F50F09E18}" type="slidenum">
              <a:rPr lang="en-US" smtClean="0"/>
              <a:pPr/>
              <a:t>5</a:t>
            </a:fld>
            <a:endParaRPr lang="en-US"/>
          </a:p>
        </p:txBody>
      </p:sp>
      <p:sp>
        <p:nvSpPr>
          <p:cNvPr id="9" name="TextBox 8">
            <a:extLst>
              <a:ext uri="{FF2B5EF4-FFF2-40B4-BE49-F238E27FC236}">
                <a16:creationId xmlns:a16="http://schemas.microsoft.com/office/drawing/2014/main" id="{E65BD343-4BA0-D94D-BD25-C55501AB1565}"/>
              </a:ext>
            </a:extLst>
          </p:cNvPr>
          <p:cNvSpPr txBox="1"/>
          <p:nvPr/>
        </p:nvSpPr>
        <p:spPr>
          <a:xfrm>
            <a:off x="911914" y="1420409"/>
            <a:ext cx="8517093" cy="3042371"/>
          </a:xfrm>
          <a:prstGeom prst="rect">
            <a:avLst/>
          </a:prstGeom>
          <a:noFill/>
        </p:spPr>
        <p:txBody>
          <a:bodyPr wrap="square" rtlCol="0">
            <a:spAutoFit/>
          </a:bodyPr>
          <a:lstStyle/>
          <a:p>
            <a:pPr lvl="0"/>
            <a:r>
              <a:rPr lang="en-US" sz="1425" b="1" dirty="0">
                <a:solidFill>
                  <a:schemeClr val="dk1"/>
                </a:solidFill>
                <a:ea typeface="Calibri"/>
                <a:cs typeface="Calibri"/>
                <a:sym typeface="Calibri"/>
              </a:rPr>
              <a:t>Class Schedule Changes (Drop and Add)</a:t>
            </a:r>
          </a:p>
          <a:p>
            <a:pPr lvl="0"/>
            <a:r>
              <a:rPr lang="en-US" sz="1400" dirty="0"/>
              <a:t>After enrolling for the school year, there will be a three week grace period where no fee will be incurred, and the student(s) may change classes if desired. Any class/schedule changes occurring later than three weeks after a semester has begun, a $15 class change fee will be charged to your account. </a:t>
            </a:r>
            <a:endParaRPr lang="en-US" sz="1400" dirty="0">
              <a:solidFill>
                <a:schemeClr val="dk1"/>
              </a:solidFill>
              <a:ea typeface="Calibri"/>
              <a:cs typeface="Calibri"/>
              <a:sym typeface="Calibri"/>
            </a:endParaRPr>
          </a:p>
          <a:p>
            <a:pPr lvl="0"/>
            <a:endParaRPr lang="en-US" sz="1425" b="1" dirty="0">
              <a:solidFill>
                <a:schemeClr val="dk1"/>
              </a:solidFill>
              <a:ea typeface="Calibri"/>
              <a:cs typeface="Calibri"/>
              <a:sym typeface="Calibri"/>
            </a:endParaRPr>
          </a:p>
          <a:p>
            <a:pPr lvl="0"/>
            <a:r>
              <a:rPr lang="en-US" sz="1425" b="1" dirty="0">
                <a:solidFill>
                  <a:schemeClr val="dk1"/>
                </a:solidFill>
                <a:ea typeface="Calibri"/>
                <a:cs typeface="Calibri"/>
                <a:sym typeface="Calibri"/>
              </a:rPr>
              <a:t>Withdrawal Procedures</a:t>
            </a:r>
          </a:p>
          <a:p>
            <a:pPr lvl="0" algn="just"/>
            <a:r>
              <a:rPr lang="en-US" sz="1400" dirty="0">
                <a:solidFill>
                  <a:schemeClr val="dk1"/>
                </a:solidFill>
                <a:ea typeface="Calibri"/>
                <a:cs typeface="Calibri"/>
                <a:sym typeface="Calibri"/>
              </a:rPr>
              <a:t>Any student who wishes to withdraw from HBS, for any reason, is required to send a written letter or email to our school administrator (schoolaministrator@huntsvilleballet.org) with a withdrawal request.  All withdrawal requests must give a minimum of 30 days advanced notice for disenrollment. If notice isn’t given, then HBS reserves the right to continue to bill until formal notice has been given.</a:t>
            </a:r>
            <a:endParaRPr lang="en-US" sz="1400" dirty="0"/>
          </a:p>
          <a:p>
            <a:pPr algn="just"/>
            <a:endParaRPr lang="en-US" sz="1200" dirty="0"/>
          </a:p>
          <a:p>
            <a:pPr lvl="0" algn="just"/>
            <a:endParaRPr lang="en-US" sz="1235" dirty="0">
              <a:solidFill>
                <a:schemeClr val="dk1"/>
              </a:solidFill>
              <a:ea typeface="Calibri"/>
              <a:cs typeface="Calibri"/>
              <a:sym typeface="Calibri"/>
            </a:endParaRPr>
          </a:p>
          <a:p>
            <a:pPr lvl="0" algn="just"/>
            <a:endParaRPr lang="en-US" sz="1235" dirty="0">
              <a:solidFill>
                <a:schemeClr val="dk1"/>
              </a:solidFill>
              <a:ea typeface="Calibri"/>
              <a:cs typeface="Calibri"/>
              <a:sym typeface="Calibri"/>
            </a:endParaRPr>
          </a:p>
          <a:p>
            <a:endParaRPr lang="en-US" sz="1425" dirty="0"/>
          </a:p>
        </p:txBody>
      </p:sp>
    </p:spTree>
    <p:extLst>
      <p:ext uri="{BB962C8B-B14F-4D97-AF65-F5344CB8AC3E}">
        <p14:creationId xmlns:p14="http://schemas.microsoft.com/office/powerpoint/2010/main" val="135553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7CEFE-C5AC-0847-9581-A4D4D04BB962}"/>
              </a:ext>
            </a:extLst>
          </p:cNvPr>
          <p:cNvSpPr>
            <a:spLocks noGrp="1"/>
          </p:cNvSpPr>
          <p:nvPr>
            <p:ph type="title"/>
          </p:nvPr>
        </p:nvSpPr>
        <p:spPr>
          <a:xfrm>
            <a:off x="5367014" y="203706"/>
            <a:ext cx="4121371" cy="1130623"/>
          </a:xfrm>
        </p:spPr>
        <p:txBody>
          <a:bodyPr>
            <a:normAutofit/>
          </a:bodyPr>
          <a:lstStyle/>
          <a:p>
            <a:r>
              <a:rPr lang="en-US" dirty="0">
                <a:solidFill>
                  <a:schemeClr val="dk1"/>
                </a:solidFill>
                <a:ea typeface="Calibri"/>
                <a:cs typeface="Calibri"/>
                <a:sym typeface="Calibri"/>
              </a:rPr>
              <a:t>Registration &amp; Tuition</a:t>
            </a:r>
            <a:br>
              <a:rPr lang="en-US" sz="4765" dirty="0">
                <a:solidFill>
                  <a:schemeClr val="dk1"/>
                </a:solidFill>
                <a:latin typeface="Calibri"/>
                <a:ea typeface="Calibri"/>
                <a:cs typeface="Calibri"/>
                <a:sym typeface="Calibri"/>
              </a:rPr>
            </a:br>
            <a:endParaRPr lang="en-US" dirty="0"/>
          </a:p>
        </p:txBody>
      </p:sp>
      <p:sp>
        <p:nvSpPr>
          <p:cNvPr id="3" name="Footer Placeholder 2">
            <a:extLst>
              <a:ext uri="{FF2B5EF4-FFF2-40B4-BE49-F238E27FC236}">
                <a16:creationId xmlns:a16="http://schemas.microsoft.com/office/drawing/2014/main" id="{03FF1675-F1F0-C340-936E-5AB0065DC9F5}"/>
              </a:ext>
            </a:extLst>
          </p:cNvPr>
          <p:cNvSpPr>
            <a:spLocks noGrp="1"/>
          </p:cNvSpPr>
          <p:nvPr>
            <p:ph type="ftr" sz="quarter" idx="11"/>
          </p:nvPr>
        </p:nvSpPr>
        <p:spPr/>
        <p:txBody>
          <a:bodyPr/>
          <a:lstStyle/>
          <a:p>
            <a:pPr algn="l"/>
            <a:r>
              <a:rPr lang="en-US"/>
              <a:t>HuntsvilleBallet.org</a:t>
            </a:r>
            <a:endParaRPr lang="en-US" dirty="0"/>
          </a:p>
        </p:txBody>
      </p:sp>
      <p:sp>
        <p:nvSpPr>
          <p:cNvPr id="4" name="Slide Number Placeholder 3">
            <a:extLst>
              <a:ext uri="{FF2B5EF4-FFF2-40B4-BE49-F238E27FC236}">
                <a16:creationId xmlns:a16="http://schemas.microsoft.com/office/drawing/2014/main" id="{8F9F487E-F166-7D45-B176-80B038BDEB9F}"/>
              </a:ext>
            </a:extLst>
          </p:cNvPr>
          <p:cNvSpPr>
            <a:spLocks noGrp="1"/>
          </p:cNvSpPr>
          <p:nvPr>
            <p:ph type="sldNum" sz="quarter" idx="12"/>
          </p:nvPr>
        </p:nvSpPr>
        <p:spPr/>
        <p:txBody>
          <a:bodyPr/>
          <a:lstStyle/>
          <a:p>
            <a:fld id="{1FBB8288-81CC-FA47-9543-A23F50F09E18}" type="slidenum">
              <a:rPr lang="en-US" smtClean="0"/>
              <a:pPr/>
              <a:t>6</a:t>
            </a:fld>
            <a:endParaRPr lang="en-US"/>
          </a:p>
        </p:txBody>
      </p:sp>
      <p:sp>
        <p:nvSpPr>
          <p:cNvPr id="9" name="TextBox 8">
            <a:extLst>
              <a:ext uri="{FF2B5EF4-FFF2-40B4-BE49-F238E27FC236}">
                <a16:creationId xmlns:a16="http://schemas.microsoft.com/office/drawing/2014/main" id="{E65BD343-4BA0-D94D-BD25-C55501AB1565}"/>
              </a:ext>
            </a:extLst>
          </p:cNvPr>
          <p:cNvSpPr txBox="1"/>
          <p:nvPr/>
        </p:nvSpPr>
        <p:spPr>
          <a:xfrm>
            <a:off x="911915" y="1420409"/>
            <a:ext cx="8200040" cy="5486117"/>
          </a:xfrm>
          <a:prstGeom prst="rect">
            <a:avLst/>
          </a:prstGeom>
          <a:noFill/>
        </p:spPr>
        <p:txBody>
          <a:bodyPr wrap="square" rtlCol="0">
            <a:spAutoFit/>
          </a:bodyPr>
          <a:lstStyle/>
          <a:p>
            <a:pPr lvl="0"/>
            <a:r>
              <a:rPr lang="en-US" sz="1425" b="1" dirty="0">
                <a:solidFill>
                  <a:schemeClr val="dk1"/>
                </a:solidFill>
                <a:ea typeface="Calibri"/>
                <a:cs typeface="Calibri"/>
                <a:sym typeface="Calibri"/>
              </a:rPr>
              <a:t>Registration</a:t>
            </a:r>
          </a:p>
          <a:p>
            <a:pPr lvl="0" algn="just"/>
            <a:r>
              <a:rPr lang="en-US" sz="1400" dirty="0">
                <a:solidFill>
                  <a:schemeClr val="dk1"/>
                </a:solidFill>
                <a:ea typeface="Calibri"/>
                <a:cs typeface="Calibri"/>
                <a:sym typeface="Calibri"/>
              </a:rPr>
              <a:t>Registration will take place online at www.huntsvilleballet.org/class-registration. The class schedule may be released for review prior to allowing registration for classes online. All returning Student Division dancers received their placement via the mail. New students age 8 or older must participate in a placement evaluation before registering. Call the office to set up your free evaluation. </a:t>
            </a:r>
          </a:p>
          <a:p>
            <a:pPr lvl="0" algn="just"/>
            <a:r>
              <a:rPr lang="en-US" sz="1400" dirty="0">
                <a:solidFill>
                  <a:schemeClr val="dk1"/>
                </a:solidFill>
                <a:ea typeface="Calibri"/>
                <a:cs typeface="Calibri"/>
                <a:sym typeface="Calibri"/>
              </a:rPr>
              <a:t>Full year enrollment is expected upon registration.</a:t>
            </a:r>
          </a:p>
          <a:p>
            <a:pPr lvl="0" algn="just"/>
            <a:endParaRPr lang="en-US" sz="1400" dirty="0">
              <a:solidFill>
                <a:schemeClr val="dk1"/>
              </a:solidFill>
              <a:cs typeface="Calibri"/>
              <a:sym typeface="Calibri"/>
            </a:endParaRPr>
          </a:p>
          <a:p>
            <a:pPr lvl="0" algn="just"/>
            <a:r>
              <a:rPr lang="en-US" sz="1400" b="1" dirty="0">
                <a:solidFill>
                  <a:schemeClr val="dk1"/>
                </a:solidFill>
                <a:ea typeface="Calibri"/>
                <a:cs typeface="Calibri"/>
                <a:sym typeface="Calibri"/>
              </a:rPr>
              <a:t>Tuition – School Year 2023 - 2024</a:t>
            </a:r>
          </a:p>
          <a:p>
            <a:pPr algn="just"/>
            <a:r>
              <a:rPr lang="en-US" sz="1400" dirty="0">
                <a:solidFill>
                  <a:schemeClr val="dk1"/>
                </a:solidFill>
                <a:ea typeface="Calibri"/>
                <a:cs typeface="Calibri"/>
                <a:sym typeface="Calibri"/>
              </a:rPr>
              <a:t>All students register for a full year (August – May). Tuition rates presented are for that same term. </a:t>
            </a:r>
            <a:r>
              <a:rPr lang="en-US" sz="1400" dirty="0"/>
              <a:t>Registration fee for the school year is $50, 3 or more students in a family will be a total of $125. Class tuition is based on an annual tuition. This may be paid in one full payment, two payments or 10 monthly installments (August – May). Payments can be brought in by your dancer whether by cash or check (made out to CBA), with dancer's name attached. Credit card payment may be made through your </a:t>
            </a:r>
            <a:r>
              <a:rPr lang="en-US" sz="1400" dirty="0" err="1"/>
              <a:t>Danceworks</a:t>
            </a:r>
            <a:r>
              <a:rPr lang="en-US" sz="1400" dirty="0"/>
              <a:t> account. You can select to have you credit card automatically charged each month (on the 1st) for tuition. There is a box to check for that in your account in </a:t>
            </a:r>
            <a:r>
              <a:rPr lang="en-US" sz="1400" dirty="0" err="1"/>
              <a:t>Danceworks</a:t>
            </a:r>
            <a:r>
              <a:rPr lang="en-US" sz="1400" dirty="0"/>
              <a:t>. </a:t>
            </a:r>
          </a:p>
          <a:p>
            <a:pPr algn="just"/>
            <a:endParaRPr lang="en-US" sz="1400" dirty="0">
              <a:solidFill>
                <a:schemeClr val="dk1"/>
              </a:solidFill>
              <a:ea typeface="Calibri"/>
              <a:cs typeface="Calibri"/>
              <a:sym typeface="Calibri"/>
            </a:endParaRPr>
          </a:p>
          <a:p>
            <a:pPr algn="just"/>
            <a:r>
              <a:rPr lang="en-US" sz="1400" dirty="0">
                <a:solidFill>
                  <a:schemeClr val="dk1"/>
                </a:solidFill>
                <a:ea typeface="Calibri"/>
                <a:cs typeface="Calibri"/>
                <a:sym typeface="Calibri"/>
              </a:rPr>
              <a:t>HBS/HBC charges a 5% convenience fee when using credit cards. To avoid this fee, please remit payment in the studio by cash or check.</a:t>
            </a:r>
          </a:p>
          <a:p>
            <a:pPr lvl="0" algn="just"/>
            <a:endParaRPr lang="en-US" sz="1400" dirty="0">
              <a:solidFill>
                <a:schemeClr val="dk1"/>
              </a:solidFill>
              <a:ea typeface="Calibri"/>
              <a:cs typeface="Calibri"/>
              <a:sym typeface="Calibri"/>
            </a:endParaRPr>
          </a:p>
          <a:p>
            <a:pPr lvl="0" algn="just"/>
            <a:r>
              <a:rPr lang="en-US" sz="1400" dirty="0">
                <a:solidFill>
                  <a:schemeClr val="dk1"/>
                </a:solidFill>
                <a:ea typeface="Calibri"/>
                <a:cs typeface="Calibri"/>
                <a:sym typeface="Calibri"/>
              </a:rPr>
              <a:t>If you choose the monthly installment option, you are responsible for ten monthly installments until the </a:t>
            </a:r>
            <a:r>
              <a:rPr lang="en-US" sz="1400" b="1" dirty="0">
                <a:solidFill>
                  <a:schemeClr val="dk1"/>
                </a:solidFill>
                <a:ea typeface="Calibri"/>
                <a:cs typeface="Calibri"/>
                <a:sym typeface="Calibri"/>
              </a:rPr>
              <a:t>annual tuition </a:t>
            </a:r>
            <a:r>
              <a:rPr lang="en-US" sz="1400" dirty="0">
                <a:solidFill>
                  <a:schemeClr val="dk1"/>
                </a:solidFill>
                <a:ea typeface="Calibri"/>
                <a:cs typeface="Calibri"/>
                <a:sym typeface="Calibri"/>
              </a:rPr>
              <a:t>is paid in full. Monthly payments are due at the first of the month. A late fee of $10 will be charged on the account if not paid by the 10</a:t>
            </a:r>
            <a:r>
              <a:rPr lang="en-US" sz="1400" baseline="30000" dirty="0">
                <a:solidFill>
                  <a:schemeClr val="dk1"/>
                </a:solidFill>
                <a:ea typeface="Calibri"/>
                <a:cs typeface="Calibri"/>
                <a:sym typeface="Calibri"/>
              </a:rPr>
              <a:t>th</a:t>
            </a:r>
            <a:r>
              <a:rPr lang="en-US" sz="1400" dirty="0">
                <a:solidFill>
                  <a:schemeClr val="dk1"/>
                </a:solidFill>
                <a:ea typeface="Calibri"/>
                <a:cs typeface="Calibri"/>
                <a:sym typeface="Calibri"/>
              </a:rPr>
              <a:t> of the month. If you are writing a check in the studio, please make checks payable to </a:t>
            </a:r>
            <a:r>
              <a:rPr lang="en-US" sz="1400" i="1" dirty="0">
                <a:solidFill>
                  <a:schemeClr val="dk1"/>
                </a:solidFill>
                <a:ea typeface="Calibri"/>
                <a:cs typeface="Calibri"/>
                <a:sym typeface="Calibri"/>
              </a:rPr>
              <a:t>Community Ballet Association (CBA)</a:t>
            </a:r>
            <a:r>
              <a:rPr lang="en-US" sz="1400" dirty="0">
                <a:solidFill>
                  <a:schemeClr val="dk1"/>
                </a:solidFill>
                <a:ea typeface="Calibri"/>
                <a:cs typeface="Calibri"/>
                <a:sym typeface="Calibri"/>
              </a:rPr>
              <a:t> and include the student(s) names or account number on the check and please specify the purpose of the payment.</a:t>
            </a:r>
          </a:p>
          <a:p>
            <a:endParaRPr lang="en-US" sz="1425" dirty="0"/>
          </a:p>
        </p:txBody>
      </p:sp>
    </p:spTree>
    <p:extLst>
      <p:ext uri="{BB962C8B-B14F-4D97-AF65-F5344CB8AC3E}">
        <p14:creationId xmlns:p14="http://schemas.microsoft.com/office/powerpoint/2010/main" val="242271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42CD-CC8C-7744-8398-FB57EB37BCED}"/>
              </a:ext>
            </a:extLst>
          </p:cNvPr>
          <p:cNvSpPr>
            <a:spLocks noGrp="1"/>
          </p:cNvSpPr>
          <p:nvPr>
            <p:ph type="title"/>
          </p:nvPr>
        </p:nvSpPr>
        <p:spPr>
          <a:xfrm>
            <a:off x="3987504" y="331507"/>
            <a:ext cx="5652880" cy="985597"/>
          </a:xfrm>
        </p:spPr>
        <p:txBody>
          <a:bodyPr>
            <a:normAutofit/>
          </a:bodyPr>
          <a:lstStyle/>
          <a:p>
            <a:r>
              <a:rPr lang="en-US" dirty="0"/>
              <a:t>2023 – 2024 Tuition Table</a:t>
            </a:r>
          </a:p>
        </p:txBody>
      </p:sp>
      <p:sp>
        <p:nvSpPr>
          <p:cNvPr id="4" name="Footer Placeholder 3">
            <a:extLst>
              <a:ext uri="{FF2B5EF4-FFF2-40B4-BE49-F238E27FC236}">
                <a16:creationId xmlns:a16="http://schemas.microsoft.com/office/drawing/2014/main" id="{67ACF134-6758-FA4B-809F-27C09FF3B8DC}"/>
              </a:ext>
            </a:extLst>
          </p:cNvPr>
          <p:cNvSpPr>
            <a:spLocks noGrp="1"/>
          </p:cNvSpPr>
          <p:nvPr>
            <p:ph type="ftr" sz="quarter" idx="11"/>
          </p:nvPr>
        </p:nvSpPr>
        <p:spPr>
          <a:xfrm>
            <a:off x="901404" y="6739980"/>
            <a:ext cx="3086100" cy="365125"/>
          </a:xfrm>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14CF4BB3-1CB0-AB4C-BFA9-16D5679B71BC}"/>
              </a:ext>
            </a:extLst>
          </p:cNvPr>
          <p:cNvSpPr>
            <a:spLocks noGrp="1"/>
          </p:cNvSpPr>
          <p:nvPr>
            <p:ph type="sldNum" sz="quarter" idx="12"/>
          </p:nvPr>
        </p:nvSpPr>
        <p:spPr>
          <a:xfrm>
            <a:off x="6904639" y="6739980"/>
            <a:ext cx="2057400" cy="365125"/>
          </a:xfrm>
        </p:spPr>
        <p:txBody>
          <a:bodyPr/>
          <a:lstStyle/>
          <a:p>
            <a:fld id="{1FBB8288-81CC-FA47-9543-A23F50F09E18}" type="slidenum">
              <a:rPr lang="en-US" smtClean="0"/>
              <a:pPr/>
              <a:t>7</a:t>
            </a:fld>
            <a:endParaRPr lang="en-US"/>
          </a:p>
        </p:txBody>
      </p:sp>
      <p:sp>
        <p:nvSpPr>
          <p:cNvPr id="6" name="TextBox 5">
            <a:extLst>
              <a:ext uri="{FF2B5EF4-FFF2-40B4-BE49-F238E27FC236}">
                <a16:creationId xmlns:a16="http://schemas.microsoft.com/office/drawing/2014/main" id="{5810FC15-AC2A-804C-B6AD-B40C6B5F2DEF}"/>
              </a:ext>
            </a:extLst>
          </p:cNvPr>
          <p:cNvSpPr txBox="1"/>
          <p:nvPr/>
        </p:nvSpPr>
        <p:spPr>
          <a:xfrm>
            <a:off x="159488" y="1557464"/>
            <a:ext cx="3370521" cy="1200329"/>
          </a:xfrm>
          <a:prstGeom prst="rect">
            <a:avLst/>
          </a:prstGeom>
          <a:noFill/>
        </p:spPr>
        <p:txBody>
          <a:bodyPr wrap="square" rtlCol="0">
            <a:spAutoFit/>
          </a:bodyPr>
          <a:lstStyle/>
          <a:p>
            <a:r>
              <a:rPr lang="en-US" sz="1200" dirty="0"/>
              <a:t>All students register for a full school year (August – May). </a:t>
            </a:r>
          </a:p>
          <a:p>
            <a:r>
              <a:rPr lang="en-US" sz="1200" dirty="0"/>
              <a:t>If you need to withdraw, please see our withdrawal procedures. Once a student is enrolled, all tuition is non-refundable. Registration fee: $50 ($125 for a family of 3 or more).</a:t>
            </a:r>
          </a:p>
        </p:txBody>
      </p:sp>
      <p:graphicFrame>
        <p:nvGraphicFramePr>
          <p:cNvPr id="7" name="Shape 310">
            <a:extLst>
              <a:ext uri="{FF2B5EF4-FFF2-40B4-BE49-F238E27FC236}">
                <a16:creationId xmlns:a16="http://schemas.microsoft.com/office/drawing/2014/main" id="{3C20B3CA-930B-6B4B-817C-F58AB1C276E9}"/>
              </a:ext>
            </a:extLst>
          </p:cNvPr>
          <p:cNvGraphicFramePr/>
          <p:nvPr>
            <p:extLst>
              <p:ext uri="{D42A27DB-BD31-4B8C-83A1-F6EECF244321}">
                <p14:modId xmlns:p14="http://schemas.microsoft.com/office/powerpoint/2010/main" val="2418843089"/>
              </p:ext>
            </p:extLst>
          </p:nvPr>
        </p:nvGraphicFramePr>
        <p:xfrm>
          <a:off x="4063852" y="1317104"/>
          <a:ext cx="5500184" cy="5915812"/>
        </p:xfrm>
        <a:graphic>
          <a:graphicData uri="http://schemas.openxmlformats.org/drawingml/2006/table">
            <a:tbl>
              <a:tblPr firstRow="1" bandRow="1">
                <a:tableStyleId>{21E4AEA4-8DFA-4A89-87EB-49C32662AFE0}</a:tableStyleId>
              </a:tblPr>
              <a:tblGrid>
                <a:gridCol w="1141121">
                  <a:extLst>
                    <a:ext uri="{9D8B030D-6E8A-4147-A177-3AD203B41FA5}">
                      <a16:colId xmlns:a16="http://schemas.microsoft.com/office/drawing/2014/main" val="20000"/>
                    </a:ext>
                  </a:extLst>
                </a:gridCol>
                <a:gridCol w="1446779">
                  <a:extLst>
                    <a:ext uri="{9D8B030D-6E8A-4147-A177-3AD203B41FA5}">
                      <a16:colId xmlns:a16="http://schemas.microsoft.com/office/drawing/2014/main" val="3159406280"/>
                    </a:ext>
                  </a:extLst>
                </a:gridCol>
                <a:gridCol w="1382050">
                  <a:extLst>
                    <a:ext uri="{9D8B030D-6E8A-4147-A177-3AD203B41FA5}">
                      <a16:colId xmlns:a16="http://schemas.microsoft.com/office/drawing/2014/main" val="20001"/>
                    </a:ext>
                  </a:extLst>
                </a:gridCol>
                <a:gridCol w="1530234">
                  <a:extLst>
                    <a:ext uri="{9D8B030D-6E8A-4147-A177-3AD203B41FA5}">
                      <a16:colId xmlns:a16="http://schemas.microsoft.com/office/drawing/2014/main" val="20003"/>
                    </a:ext>
                  </a:extLst>
                </a:gridCol>
              </a:tblGrid>
              <a:tr h="450027">
                <a:tc>
                  <a:txBody>
                    <a:bodyPr/>
                    <a:lstStyle/>
                    <a:p>
                      <a:pPr marL="0" marR="0" lvl="0" indent="0" algn="ctr" rtl="0">
                        <a:spcBef>
                          <a:spcPts val="0"/>
                        </a:spcBef>
                        <a:spcAft>
                          <a:spcPts val="0"/>
                        </a:spcAft>
                        <a:buNone/>
                      </a:pPr>
                      <a:r>
                        <a:rPr lang="en-US" sz="1100" u="none" strike="noStrike" cap="none" dirty="0"/>
                        <a:t>Number of Classes</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Annual </a:t>
                      </a:r>
                    </a:p>
                    <a:p>
                      <a:pPr marL="0" marR="0" lvl="0" indent="0" algn="ctr" rtl="0">
                        <a:spcBef>
                          <a:spcPts val="0"/>
                        </a:spcBef>
                        <a:spcAft>
                          <a:spcPts val="0"/>
                        </a:spcAft>
                        <a:buNone/>
                      </a:pPr>
                      <a:r>
                        <a:rPr lang="en-US" sz="1100" u="none" strike="noStrike" cap="none" dirty="0"/>
                        <a:t>Tuition</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2 Payments</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10 Payments</a:t>
                      </a:r>
                      <a:endParaRPr sz="1100" u="none" strike="noStrike" cap="none" dirty="0"/>
                    </a:p>
                  </a:txBody>
                  <a:tcPr marL="91450" marR="91450" marT="45725" marB="45725" anchor="ctr"/>
                </a:tc>
                <a:extLst>
                  <a:ext uri="{0D108BD9-81ED-4DB2-BD59-A6C34878D82A}">
                    <a16:rowId xmlns:a16="http://schemas.microsoft.com/office/drawing/2014/main" val="10000"/>
                  </a:ext>
                </a:extLst>
              </a:tr>
              <a:tr h="273235">
                <a:tc>
                  <a:txBody>
                    <a:bodyPr/>
                    <a:lstStyle/>
                    <a:p>
                      <a:pPr marL="0" marR="0" lvl="0" indent="0" algn="ctr" rtl="0">
                        <a:spcBef>
                          <a:spcPts val="0"/>
                        </a:spcBef>
                        <a:spcAft>
                          <a:spcPts val="0"/>
                        </a:spcAft>
                        <a:buNone/>
                      </a:pPr>
                      <a:r>
                        <a:rPr lang="en-US" sz="1100" u="none" strike="noStrike" cap="none" dirty="0"/>
                        <a:t>1</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590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295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59</a:t>
                      </a:r>
                      <a:endParaRPr sz="1100" u="none" strike="noStrike" cap="none" dirty="0"/>
                    </a:p>
                  </a:txBody>
                  <a:tcPr marL="91450" marR="91450" marT="45725" marB="45725"/>
                </a:tc>
                <a:extLst>
                  <a:ext uri="{0D108BD9-81ED-4DB2-BD59-A6C34878D82A}">
                    <a16:rowId xmlns:a16="http://schemas.microsoft.com/office/drawing/2014/main" val="10001"/>
                  </a:ext>
                </a:extLst>
              </a:tr>
              <a:tr h="274320">
                <a:tc>
                  <a:txBody>
                    <a:bodyPr/>
                    <a:lstStyle/>
                    <a:p>
                      <a:pPr marL="0" marR="0" lvl="0" indent="0" algn="ctr" rtl="0">
                        <a:spcBef>
                          <a:spcPts val="0"/>
                        </a:spcBef>
                        <a:spcAft>
                          <a:spcPts val="0"/>
                        </a:spcAft>
                        <a:buNone/>
                      </a:pPr>
                      <a:r>
                        <a:rPr lang="en-US" sz="1100" u="none" strike="noStrike" cap="none" dirty="0"/>
                        <a:t>2</a:t>
                      </a:r>
                      <a:endParaRPr sz="11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100" u="none" strike="noStrike" cap="none" dirty="0">
                          <a:solidFill>
                            <a:schemeClr val="dk1"/>
                          </a:solidFill>
                          <a:latin typeface="Calibri"/>
                          <a:ea typeface="Calibri"/>
                          <a:cs typeface="Calibri"/>
                          <a:sym typeface="Calibri"/>
                        </a:rPr>
                        <a:t>950</a:t>
                      </a:r>
                      <a:endParaRPr sz="11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100" u="none" strike="noStrike" cap="none" dirty="0"/>
                        <a:t>475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95</a:t>
                      </a:r>
                      <a:endParaRPr sz="1100" u="none" strike="noStrike" cap="none" dirty="0"/>
                    </a:p>
                  </a:txBody>
                  <a:tcPr marL="91450" marR="91450" marT="45725" marB="45725"/>
                </a:tc>
                <a:extLst>
                  <a:ext uri="{0D108BD9-81ED-4DB2-BD59-A6C34878D82A}">
                    <a16:rowId xmlns:a16="http://schemas.microsoft.com/office/drawing/2014/main" val="10002"/>
                  </a:ext>
                </a:extLst>
              </a:tr>
              <a:tr h="273235">
                <a:tc>
                  <a:txBody>
                    <a:bodyPr/>
                    <a:lstStyle/>
                    <a:p>
                      <a:pPr marL="0" marR="0" lvl="0" indent="0" algn="ctr" rtl="0">
                        <a:spcBef>
                          <a:spcPts val="0"/>
                        </a:spcBef>
                        <a:spcAft>
                          <a:spcPts val="0"/>
                        </a:spcAft>
                        <a:buNone/>
                      </a:pPr>
                      <a:r>
                        <a:rPr lang="en-US" sz="1100" u="none" strike="noStrike" cap="none" dirty="0"/>
                        <a:t>3</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1350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675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135</a:t>
                      </a:r>
                    </a:p>
                  </a:txBody>
                  <a:tcPr marL="91450" marR="91450" marT="45725" marB="45725"/>
                </a:tc>
                <a:extLst>
                  <a:ext uri="{0D108BD9-81ED-4DB2-BD59-A6C34878D82A}">
                    <a16:rowId xmlns:a16="http://schemas.microsoft.com/office/drawing/2014/main" val="10003"/>
                  </a:ext>
                </a:extLst>
              </a:tr>
              <a:tr h="273235">
                <a:tc>
                  <a:txBody>
                    <a:bodyPr/>
                    <a:lstStyle/>
                    <a:p>
                      <a:pPr marL="0" marR="0" lvl="0" indent="0" algn="ctr" rtl="0">
                        <a:spcBef>
                          <a:spcPts val="0"/>
                        </a:spcBef>
                        <a:spcAft>
                          <a:spcPts val="0"/>
                        </a:spcAft>
                        <a:buNone/>
                      </a:pPr>
                      <a:r>
                        <a:rPr lang="en-US" sz="1100" u="none" strike="noStrike" cap="none" dirty="0"/>
                        <a:t>4</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1750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875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175</a:t>
                      </a:r>
                      <a:endParaRPr sz="1100" u="none" strike="noStrike" cap="none" dirty="0"/>
                    </a:p>
                  </a:txBody>
                  <a:tcPr marL="91450" marR="91450" marT="45725" marB="45725"/>
                </a:tc>
                <a:extLst>
                  <a:ext uri="{0D108BD9-81ED-4DB2-BD59-A6C34878D82A}">
                    <a16:rowId xmlns:a16="http://schemas.microsoft.com/office/drawing/2014/main" val="10004"/>
                  </a:ext>
                </a:extLst>
              </a:tr>
              <a:tr h="273235">
                <a:tc>
                  <a:txBody>
                    <a:bodyPr/>
                    <a:lstStyle/>
                    <a:p>
                      <a:pPr marL="0" marR="0" lvl="0" indent="0" algn="ctr" rtl="0">
                        <a:spcBef>
                          <a:spcPts val="0"/>
                        </a:spcBef>
                        <a:spcAft>
                          <a:spcPts val="0"/>
                        </a:spcAft>
                        <a:buNone/>
                      </a:pPr>
                      <a:r>
                        <a:rPr lang="en-US" sz="1100" u="none" strike="noStrike" cap="none" dirty="0"/>
                        <a:t>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2050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1025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205</a:t>
                      </a:r>
                      <a:endParaRPr sz="1100" u="none" strike="noStrike" cap="none" dirty="0"/>
                    </a:p>
                  </a:txBody>
                  <a:tcPr marL="91450" marR="91450" marT="45725" marB="45725"/>
                </a:tc>
                <a:extLst>
                  <a:ext uri="{0D108BD9-81ED-4DB2-BD59-A6C34878D82A}">
                    <a16:rowId xmlns:a16="http://schemas.microsoft.com/office/drawing/2014/main" val="10005"/>
                  </a:ext>
                </a:extLst>
              </a:tr>
              <a:tr h="273235">
                <a:tc>
                  <a:txBody>
                    <a:bodyPr/>
                    <a:lstStyle/>
                    <a:p>
                      <a:pPr marL="0" marR="0" lvl="0" indent="0" algn="ctr" rtl="0">
                        <a:spcBef>
                          <a:spcPts val="0"/>
                        </a:spcBef>
                        <a:spcAft>
                          <a:spcPts val="0"/>
                        </a:spcAft>
                        <a:buNone/>
                      </a:pPr>
                      <a:r>
                        <a:rPr lang="en-US" sz="1100" u="none" strike="noStrike" cap="none" dirty="0"/>
                        <a:t>6</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2350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1175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235</a:t>
                      </a:r>
                      <a:endParaRPr sz="1100" u="none" strike="noStrike" cap="none" dirty="0"/>
                    </a:p>
                  </a:txBody>
                  <a:tcPr marL="91450" marR="91450" marT="45725" marB="45725"/>
                </a:tc>
                <a:extLst>
                  <a:ext uri="{0D108BD9-81ED-4DB2-BD59-A6C34878D82A}">
                    <a16:rowId xmlns:a16="http://schemas.microsoft.com/office/drawing/2014/main" val="10006"/>
                  </a:ext>
                </a:extLst>
              </a:tr>
              <a:tr h="273235">
                <a:tc>
                  <a:txBody>
                    <a:bodyPr/>
                    <a:lstStyle/>
                    <a:p>
                      <a:pPr marL="0" marR="0" lvl="0" indent="0" algn="ctr" rtl="0">
                        <a:spcBef>
                          <a:spcPts val="0"/>
                        </a:spcBef>
                        <a:spcAft>
                          <a:spcPts val="0"/>
                        </a:spcAft>
                        <a:buNone/>
                      </a:pPr>
                      <a:r>
                        <a:rPr lang="en-US" sz="1100" u="none" strike="noStrike" cap="none" dirty="0"/>
                        <a:t>7</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2600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1300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260</a:t>
                      </a:r>
                      <a:endParaRPr sz="1100" u="none" strike="noStrike" cap="none" dirty="0"/>
                    </a:p>
                  </a:txBody>
                  <a:tcPr marL="91450" marR="91450" marT="45725" marB="45725"/>
                </a:tc>
                <a:extLst>
                  <a:ext uri="{0D108BD9-81ED-4DB2-BD59-A6C34878D82A}">
                    <a16:rowId xmlns:a16="http://schemas.microsoft.com/office/drawing/2014/main" val="10007"/>
                  </a:ext>
                </a:extLst>
              </a:tr>
              <a:tr h="273235">
                <a:tc>
                  <a:txBody>
                    <a:bodyPr/>
                    <a:lstStyle/>
                    <a:p>
                      <a:pPr marL="0" marR="0" lvl="0" indent="0" algn="ctr" rtl="0">
                        <a:spcBef>
                          <a:spcPts val="0"/>
                        </a:spcBef>
                        <a:spcAft>
                          <a:spcPts val="0"/>
                        </a:spcAft>
                        <a:buNone/>
                      </a:pPr>
                      <a:r>
                        <a:rPr lang="en-US" sz="1100" u="none" strike="noStrike" cap="none" dirty="0"/>
                        <a:t>8</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2800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1400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280</a:t>
                      </a:r>
                      <a:endParaRPr sz="1100" u="none" strike="noStrike" cap="none" dirty="0"/>
                    </a:p>
                  </a:txBody>
                  <a:tcPr marL="91450" marR="91450" marT="45725" marB="45725"/>
                </a:tc>
                <a:extLst>
                  <a:ext uri="{0D108BD9-81ED-4DB2-BD59-A6C34878D82A}">
                    <a16:rowId xmlns:a16="http://schemas.microsoft.com/office/drawing/2014/main" val="10008"/>
                  </a:ext>
                </a:extLst>
              </a:tr>
              <a:tr h="273235">
                <a:tc>
                  <a:txBody>
                    <a:bodyPr/>
                    <a:lstStyle/>
                    <a:p>
                      <a:pPr marL="0" marR="0" lvl="0" indent="0" algn="ctr" rtl="0">
                        <a:spcBef>
                          <a:spcPts val="0"/>
                        </a:spcBef>
                        <a:spcAft>
                          <a:spcPts val="0"/>
                        </a:spcAft>
                        <a:buNone/>
                      </a:pPr>
                      <a:r>
                        <a:rPr lang="en-US" sz="1100" u="none" strike="noStrike" cap="none" dirty="0"/>
                        <a:t>9</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3000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1500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300</a:t>
                      </a:r>
                    </a:p>
                  </a:txBody>
                  <a:tcPr marL="91450" marR="91450" marT="45725" marB="45725"/>
                </a:tc>
                <a:extLst>
                  <a:ext uri="{0D108BD9-81ED-4DB2-BD59-A6C34878D82A}">
                    <a16:rowId xmlns:a16="http://schemas.microsoft.com/office/drawing/2014/main" val="10009"/>
                  </a:ext>
                </a:extLst>
              </a:tr>
              <a:tr h="273235">
                <a:tc>
                  <a:txBody>
                    <a:bodyPr/>
                    <a:lstStyle/>
                    <a:p>
                      <a:pPr marL="0" marR="0" lvl="0" indent="0" algn="ctr" rtl="0">
                        <a:spcBef>
                          <a:spcPts val="0"/>
                        </a:spcBef>
                        <a:spcAft>
                          <a:spcPts val="0"/>
                        </a:spcAft>
                        <a:buNone/>
                      </a:pPr>
                      <a:r>
                        <a:rPr lang="en-US" sz="1100" u="none" strike="noStrike" cap="none" dirty="0"/>
                        <a:t>10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3200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1600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320</a:t>
                      </a:r>
                      <a:endParaRPr sz="1100" u="none" strike="noStrike" cap="none" dirty="0"/>
                    </a:p>
                  </a:txBody>
                  <a:tcPr marL="91450" marR="91450" marT="45725" marB="45725"/>
                </a:tc>
                <a:extLst>
                  <a:ext uri="{0D108BD9-81ED-4DB2-BD59-A6C34878D82A}">
                    <a16:rowId xmlns:a16="http://schemas.microsoft.com/office/drawing/2014/main" val="10010"/>
                  </a:ext>
                </a:extLst>
              </a:tr>
              <a:tr h="273235">
                <a:tc>
                  <a:txBody>
                    <a:bodyPr/>
                    <a:lstStyle/>
                    <a:p>
                      <a:pPr marL="0" marR="0" lvl="0" indent="0" algn="ctr" rtl="0">
                        <a:spcBef>
                          <a:spcPts val="0"/>
                        </a:spcBef>
                        <a:spcAft>
                          <a:spcPts val="0"/>
                        </a:spcAft>
                        <a:buNone/>
                      </a:pPr>
                      <a:r>
                        <a:rPr lang="en-US" sz="1100" u="none" strike="noStrike" cap="none"/>
                        <a:t>11</a:t>
                      </a:r>
                      <a:endParaRPr sz="1100" u="none" strike="noStrike" cap="none"/>
                    </a:p>
                  </a:txBody>
                  <a:tcPr marL="91450" marR="91450" marT="45725" marB="45725"/>
                </a:tc>
                <a:tc>
                  <a:txBody>
                    <a:bodyPr/>
                    <a:lstStyle/>
                    <a:p>
                      <a:pPr marL="0" marR="0" lvl="0" indent="0" algn="ctr" rtl="0">
                        <a:spcBef>
                          <a:spcPts val="0"/>
                        </a:spcBef>
                        <a:spcAft>
                          <a:spcPts val="0"/>
                        </a:spcAft>
                        <a:buNone/>
                      </a:pPr>
                      <a:r>
                        <a:rPr lang="en-US" sz="1100" u="none" strike="noStrike" cap="none" dirty="0"/>
                        <a:t>3400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1700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340</a:t>
                      </a:r>
                      <a:endParaRPr sz="1100" u="none" strike="noStrike" cap="none" dirty="0"/>
                    </a:p>
                  </a:txBody>
                  <a:tcPr marL="91450" marR="91450" marT="45725" marB="45725"/>
                </a:tc>
                <a:extLst>
                  <a:ext uri="{0D108BD9-81ED-4DB2-BD59-A6C34878D82A}">
                    <a16:rowId xmlns:a16="http://schemas.microsoft.com/office/drawing/2014/main" val="10011"/>
                  </a:ext>
                </a:extLst>
              </a:tr>
              <a:tr h="273235">
                <a:tc>
                  <a:txBody>
                    <a:bodyPr/>
                    <a:lstStyle/>
                    <a:p>
                      <a:pPr marL="0" marR="0" lvl="0" indent="0" algn="ctr" rtl="0">
                        <a:spcBef>
                          <a:spcPts val="0"/>
                        </a:spcBef>
                        <a:spcAft>
                          <a:spcPts val="0"/>
                        </a:spcAft>
                        <a:buNone/>
                      </a:pPr>
                      <a:r>
                        <a:rPr lang="en-US" sz="1100" u="none" strike="noStrike" cap="none" dirty="0"/>
                        <a:t>12</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3600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1800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360</a:t>
                      </a:r>
                      <a:endParaRPr sz="1100" u="none" strike="noStrike" cap="none" dirty="0"/>
                    </a:p>
                  </a:txBody>
                  <a:tcPr marL="91450" marR="91450" marT="45725" marB="45725"/>
                </a:tc>
                <a:extLst>
                  <a:ext uri="{0D108BD9-81ED-4DB2-BD59-A6C34878D82A}">
                    <a16:rowId xmlns:a16="http://schemas.microsoft.com/office/drawing/2014/main" val="10012"/>
                  </a:ext>
                </a:extLst>
              </a:tr>
              <a:tr h="273235">
                <a:tc>
                  <a:txBody>
                    <a:bodyPr/>
                    <a:lstStyle/>
                    <a:p>
                      <a:pPr marL="0" marR="0" lvl="0" indent="0" algn="ctr" rtl="0">
                        <a:spcBef>
                          <a:spcPts val="0"/>
                        </a:spcBef>
                        <a:spcAft>
                          <a:spcPts val="0"/>
                        </a:spcAft>
                        <a:buNone/>
                      </a:pPr>
                      <a:r>
                        <a:rPr lang="en-US" sz="1100" u="none" strike="noStrike" cap="none" dirty="0"/>
                        <a:t>13</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3800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1900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380</a:t>
                      </a:r>
                      <a:endParaRPr sz="1100" u="none" strike="noStrike" cap="none" dirty="0"/>
                    </a:p>
                  </a:txBody>
                  <a:tcPr marL="91450" marR="91450" marT="45725" marB="45725"/>
                </a:tc>
                <a:extLst>
                  <a:ext uri="{0D108BD9-81ED-4DB2-BD59-A6C34878D82A}">
                    <a16:rowId xmlns:a16="http://schemas.microsoft.com/office/drawing/2014/main" val="2768000507"/>
                  </a:ext>
                </a:extLst>
              </a:tr>
              <a:tr h="273235">
                <a:tc>
                  <a:txBody>
                    <a:bodyPr/>
                    <a:lstStyle/>
                    <a:p>
                      <a:pPr marL="0" marR="0" lvl="0" indent="0" algn="ctr" rtl="0">
                        <a:spcBef>
                          <a:spcPts val="0"/>
                        </a:spcBef>
                        <a:spcAft>
                          <a:spcPts val="0"/>
                        </a:spcAft>
                        <a:buNone/>
                      </a:pPr>
                      <a:r>
                        <a:rPr lang="en-US" sz="1100" u="none" strike="noStrike" cap="none" dirty="0"/>
                        <a:t>14</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4000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2000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400</a:t>
                      </a:r>
                      <a:endParaRPr sz="1100" u="none" strike="noStrike" cap="none" dirty="0"/>
                    </a:p>
                  </a:txBody>
                  <a:tcPr marL="91450" marR="91450" marT="45725" marB="45725"/>
                </a:tc>
                <a:extLst>
                  <a:ext uri="{0D108BD9-81ED-4DB2-BD59-A6C34878D82A}">
                    <a16:rowId xmlns:a16="http://schemas.microsoft.com/office/drawing/2014/main" val="4124393800"/>
                  </a:ext>
                </a:extLst>
              </a:tr>
              <a:tr h="273235">
                <a:tc>
                  <a:txBody>
                    <a:bodyPr/>
                    <a:lstStyle/>
                    <a:p>
                      <a:pPr marL="0" marR="0" lvl="0" indent="0" algn="ctr" rtl="0">
                        <a:spcBef>
                          <a:spcPts val="0"/>
                        </a:spcBef>
                        <a:spcAft>
                          <a:spcPts val="0"/>
                        </a:spcAft>
                        <a:buNone/>
                      </a:pPr>
                      <a:r>
                        <a:rPr lang="en-US" sz="1100" u="none" strike="noStrike" cap="none" dirty="0"/>
                        <a:t>15</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4200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2100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420</a:t>
                      </a:r>
                      <a:endParaRPr sz="1100" u="none" strike="noStrike" cap="none" dirty="0"/>
                    </a:p>
                  </a:txBody>
                  <a:tcPr marL="91450" marR="91450" marT="45725" marB="45725"/>
                </a:tc>
                <a:extLst>
                  <a:ext uri="{0D108BD9-81ED-4DB2-BD59-A6C34878D82A}">
                    <a16:rowId xmlns:a16="http://schemas.microsoft.com/office/drawing/2014/main" val="1319385077"/>
                  </a:ext>
                </a:extLst>
              </a:tr>
              <a:tr h="273235">
                <a:tc>
                  <a:txBody>
                    <a:bodyPr/>
                    <a:lstStyle/>
                    <a:p>
                      <a:pPr marL="0" marR="0" lvl="0" indent="0" algn="ctr" rtl="0">
                        <a:spcBef>
                          <a:spcPts val="0"/>
                        </a:spcBef>
                        <a:spcAft>
                          <a:spcPts val="0"/>
                        </a:spcAft>
                        <a:buNone/>
                      </a:pPr>
                      <a:r>
                        <a:rPr lang="en-US" sz="1100" u="none" strike="noStrike" cap="none" dirty="0"/>
                        <a:t>16</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4400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2200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440</a:t>
                      </a:r>
                      <a:endParaRPr sz="1100" u="none" strike="noStrike" cap="none" dirty="0"/>
                    </a:p>
                  </a:txBody>
                  <a:tcPr marL="91450" marR="91450" marT="45725" marB="45725"/>
                </a:tc>
                <a:extLst>
                  <a:ext uri="{0D108BD9-81ED-4DB2-BD59-A6C34878D82A}">
                    <a16:rowId xmlns:a16="http://schemas.microsoft.com/office/drawing/2014/main" val="1397584218"/>
                  </a:ext>
                </a:extLst>
              </a:tr>
              <a:tr h="273235">
                <a:tc>
                  <a:txBody>
                    <a:bodyPr/>
                    <a:lstStyle/>
                    <a:p>
                      <a:pPr marL="0" marR="0" lvl="0" indent="0" algn="ctr" rtl="0">
                        <a:spcBef>
                          <a:spcPts val="0"/>
                        </a:spcBef>
                        <a:spcAft>
                          <a:spcPts val="0"/>
                        </a:spcAft>
                        <a:buNone/>
                      </a:pPr>
                      <a:r>
                        <a:rPr lang="en-US" sz="1100" u="none" strike="noStrike" cap="none" dirty="0"/>
                        <a:t>17</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4600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2300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460</a:t>
                      </a:r>
                      <a:endParaRPr sz="1100" u="none" strike="noStrike" cap="none" dirty="0"/>
                    </a:p>
                  </a:txBody>
                  <a:tcPr marL="91450" marR="91450" marT="45725" marB="45725"/>
                </a:tc>
                <a:extLst>
                  <a:ext uri="{0D108BD9-81ED-4DB2-BD59-A6C34878D82A}">
                    <a16:rowId xmlns:a16="http://schemas.microsoft.com/office/drawing/2014/main" val="999246629"/>
                  </a:ext>
                </a:extLst>
              </a:tr>
              <a:tr h="273235">
                <a:tc>
                  <a:txBody>
                    <a:bodyPr/>
                    <a:lstStyle/>
                    <a:p>
                      <a:pPr marL="0" marR="0" lvl="0" indent="0" algn="ctr" rtl="0">
                        <a:spcBef>
                          <a:spcPts val="0"/>
                        </a:spcBef>
                        <a:spcAft>
                          <a:spcPts val="0"/>
                        </a:spcAft>
                        <a:buNone/>
                      </a:pPr>
                      <a:r>
                        <a:rPr lang="en-US" sz="1100" u="none" strike="noStrike" cap="none" dirty="0"/>
                        <a:t>18</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4800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2400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480</a:t>
                      </a:r>
                      <a:endParaRPr sz="1100" u="none" strike="noStrike" cap="none" dirty="0"/>
                    </a:p>
                  </a:txBody>
                  <a:tcPr marL="91450" marR="91450" marT="45725" marB="45725"/>
                </a:tc>
                <a:extLst>
                  <a:ext uri="{0D108BD9-81ED-4DB2-BD59-A6C34878D82A}">
                    <a16:rowId xmlns:a16="http://schemas.microsoft.com/office/drawing/2014/main" val="679077262"/>
                  </a:ext>
                </a:extLst>
              </a:tr>
              <a:tr h="273235">
                <a:tc>
                  <a:txBody>
                    <a:bodyPr/>
                    <a:lstStyle/>
                    <a:p>
                      <a:pPr marL="0" marR="0" lvl="0" indent="0" algn="ctr" rtl="0">
                        <a:spcBef>
                          <a:spcPts val="0"/>
                        </a:spcBef>
                        <a:spcAft>
                          <a:spcPts val="0"/>
                        </a:spcAft>
                        <a:buNone/>
                      </a:pPr>
                      <a:r>
                        <a:rPr lang="en-US" sz="1100" u="none" strike="noStrike" cap="none" dirty="0"/>
                        <a:t>19</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5000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2500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500</a:t>
                      </a:r>
                      <a:endParaRPr sz="1100" u="none" strike="noStrike" cap="none" dirty="0"/>
                    </a:p>
                  </a:txBody>
                  <a:tcPr marL="91450" marR="91450" marT="45725" marB="45725"/>
                </a:tc>
                <a:extLst>
                  <a:ext uri="{0D108BD9-81ED-4DB2-BD59-A6C34878D82A}">
                    <a16:rowId xmlns:a16="http://schemas.microsoft.com/office/drawing/2014/main" val="1345411643"/>
                  </a:ext>
                </a:extLst>
              </a:tr>
              <a:tr h="273235">
                <a:tc>
                  <a:txBody>
                    <a:bodyPr/>
                    <a:lstStyle/>
                    <a:p>
                      <a:pPr marL="0" marR="0" lvl="0" indent="0" algn="ctr" rtl="0">
                        <a:spcBef>
                          <a:spcPts val="0"/>
                        </a:spcBef>
                        <a:spcAft>
                          <a:spcPts val="0"/>
                        </a:spcAft>
                        <a:buNone/>
                      </a:pPr>
                      <a:r>
                        <a:rPr lang="en-US" sz="1100" u="none" strike="noStrike" cap="none" dirty="0"/>
                        <a:t>20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5200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2600</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520</a:t>
                      </a:r>
                      <a:endParaRPr sz="1100" u="none" strike="noStrike" cap="none" dirty="0"/>
                    </a:p>
                  </a:txBody>
                  <a:tcPr marL="91450" marR="91450" marT="45725" marB="45725"/>
                </a:tc>
                <a:extLst>
                  <a:ext uri="{0D108BD9-81ED-4DB2-BD59-A6C34878D82A}">
                    <a16:rowId xmlns:a16="http://schemas.microsoft.com/office/drawing/2014/main" val="3011734422"/>
                  </a:ext>
                </a:extLst>
              </a:tr>
            </a:tbl>
          </a:graphicData>
        </a:graphic>
      </p:graphicFrame>
    </p:spTree>
    <p:extLst>
      <p:ext uri="{BB962C8B-B14F-4D97-AF65-F5344CB8AC3E}">
        <p14:creationId xmlns:p14="http://schemas.microsoft.com/office/powerpoint/2010/main" val="94790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42CD-CC8C-7744-8398-FB57EB37BCED}"/>
              </a:ext>
            </a:extLst>
          </p:cNvPr>
          <p:cNvSpPr>
            <a:spLocks noGrp="1"/>
          </p:cNvSpPr>
          <p:nvPr>
            <p:ph type="title"/>
          </p:nvPr>
        </p:nvSpPr>
        <p:spPr>
          <a:xfrm>
            <a:off x="3701406" y="174496"/>
            <a:ext cx="5652880" cy="985597"/>
          </a:xfrm>
        </p:spPr>
        <p:txBody>
          <a:bodyPr/>
          <a:lstStyle/>
          <a:p>
            <a:r>
              <a:rPr lang="en-US" dirty="0"/>
              <a:t>2023 – 2024 Divisions</a:t>
            </a:r>
          </a:p>
        </p:txBody>
      </p:sp>
      <p:sp>
        <p:nvSpPr>
          <p:cNvPr id="4" name="Footer Placeholder 3">
            <a:extLst>
              <a:ext uri="{FF2B5EF4-FFF2-40B4-BE49-F238E27FC236}">
                <a16:creationId xmlns:a16="http://schemas.microsoft.com/office/drawing/2014/main" id="{67ACF134-6758-FA4B-809F-27C09FF3B8DC}"/>
              </a:ext>
            </a:extLst>
          </p:cNvPr>
          <p:cNvSpPr>
            <a:spLocks noGrp="1"/>
          </p:cNvSpPr>
          <p:nvPr>
            <p:ph type="ftr" sz="quarter" idx="11"/>
          </p:nvPr>
        </p:nvSpPr>
        <p:spPr>
          <a:xfrm>
            <a:off x="901404" y="6739980"/>
            <a:ext cx="3086100" cy="365125"/>
          </a:xfrm>
        </p:spPr>
        <p:txBody>
          <a:bodyPr/>
          <a:lstStyle/>
          <a:p>
            <a:pPr algn="l"/>
            <a:r>
              <a:rPr lang="en-US"/>
              <a:t>HuntsvilleBallet.org</a:t>
            </a:r>
            <a:endParaRPr lang="en-US" dirty="0"/>
          </a:p>
        </p:txBody>
      </p:sp>
      <p:sp>
        <p:nvSpPr>
          <p:cNvPr id="5" name="Slide Number Placeholder 4">
            <a:extLst>
              <a:ext uri="{FF2B5EF4-FFF2-40B4-BE49-F238E27FC236}">
                <a16:creationId xmlns:a16="http://schemas.microsoft.com/office/drawing/2014/main" id="{14CF4BB3-1CB0-AB4C-BFA9-16D5679B71BC}"/>
              </a:ext>
            </a:extLst>
          </p:cNvPr>
          <p:cNvSpPr>
            <a:spLocks noGrp="1"/>
          </p:cNvSpPr>
          <p:nvPr>
            <p:ph type="sldNum" sz="quarter" idx="12"/>
          </p:nvPr>
        </p:nvSpPr>
        <p:spPr>
          <a:xfrm>
            <a:off x="6904639" y="6739980"/>
            <a:ext cx="2057400" cy="365125"/>
          </a:xfrm>
        </p:spPr>
        <p:txBody>
          <a:bodyPr/>
          <a:lstStyle/>
          <a:p>
            <a:fld id="{1FBB8288-81CC-FA47-9543-A23F50F09E18}" type="slidenum">
              <a:rPr lang="en-US" smtClean="0"/>
              <a:pPr/>
              <a:t>8</a:t>
            </a:fld>
            <a:endParaRPr lang="en-US"/>
          </a:p>
        </p:txBody>
      </p:sp>
      <p:sp>
        <p:nvSpPr>
          <p:cNvPr id="6" name="TextBox 5">
            <a:extLst>
              <a:ext uri="{FF2B5EF4-FFF2-40B4-BE49-F238E27FC236}">
                <a16:creationId xmlns:a16="http://schemas.microsoft.com/office/drawing/2014/main" id="{5810FC15-AC2A-804C-B6AD-B40C6B5F2DEF}"/>
              </a:ext>
            </a:extLst>
          </p:cNvPr>
          <p:cNvSpPr txBox="1"/>
          <p:nvPr/>
        </p:nvSpPr>
        <p:spPr>
          <a:xfrm>
            <a:off x="901404" y="1275214"/>
            <a:ext cx="8452882" cy="1015663"/>
          </a:xfrm>
          <a:prstGeom prst="rect">
            <a:avLst/>
          </a:prstGeom>
          <a:noFill/>
        </p:spPr>
        <p:txBody>
          <a:bodyPr wrap="square" rtlCol="0">
            <a:spAutoFit/>
          </a:bodyPr>
          <a:lstStyle/>
          <a:p>
            <a:pPr lvl="0"/>
            <a:r>
              <a:rPr lang="en-US" sz="1200" b="1" dirty="0">
                <a:solidFill>
                  <a:schemeClr val="dk1"/>
                </a:solidFill>
                <a:ea typeface="Calibri"/>
                <a:cs typeface="Calibri"/>
                <a:sym typeface="Calibri"/>
              </a:rPr>
              <a:t>Children’s Division</a:t>
            </a:r>
          </a:p>
          <a:p>
            <a:pPr lvl="0"/>
            <a:r>
              <a:rPr lang="en-US" sz="1200" dirty="0">
                <a:solidFill>
                  <a:schemeClr val="dk1"/>
                </a:solidFill>
                <a:ea typeface="Calibri"/>
                <a:cs typeface="Calibri"/>
                <a:sym typeface="Calibri"/>
              </a:rPr>
              <a:t>HBS classes provide an inspired introduction to the arts with a focus on creativity, group interaction, motor skill development and the joy of self-expression. At these levels, registration requirement is based on age. These levels introduce young children to their bodies through creativity and play where students will explore body movement and expression using music, props, games, and improvisation. </a:t>
            </a:r>
            <a:r>
              <a:rPr lang="en-US" sz="1200" b="1" dirty="0">
                <a:solidFill>
                  <a:schemeClr val="dk1"/>
                </a:solidFill>
                <a:ea typeface="Calibri"/>
                <a:cs typeface="Calibri"/>
                <a:sym typeface="Calibri"/>
              </a:rPr>
              <a:t>Age as of September 1.</a:t>
            </a:r>
            <a:endParaRPr lang="en-US" sz="1200" b="1" dirty="0">
              <a:solidFill>
                <a:srgbClr val="FF0000"/>
              </a:solidFill>
              <a:ea typeface="Calibri"/>
              <a:cs typeface="Calibri"/>
              <a:sym typeface="Calibri"/>
            </a:endParaRPr>
          </a:p>
        </p:txBody>
      </p:sp>
      <p:graphicFrame>
        <p:nvGraphicFramePr>
          <p:cNvPr id="7" name="Shape 310">
            <a:extLst>
              <a:ext uri="{FF2B5EF4-FFF2-40B4-BE49-F238E27FC236}">
                <a16:creationId xmlns:a16="http://schemas.microsoft.com/office/drawing/2014/main" id="{3C20B3CA-930B-6B4B-817C-F58AB1C276E9}"/>
              </a:ext>
            </a:extLst>
          </p:cNvPr>
          <p:cNvGraphicFramePr/>
          <p:nvPr>
            <p:extLst>
              <p:ext uri="{D42A27DB-BD31-4B8C-83A1-F6EECF244321}">
                <p14:modId xmlns:p14="http://schemas.microsoft.com/office/powerpoint/2010/main" val="2290979908"/>
              </p:ext>
            </p:extLst>
          </p:nvPr>
        </p:nvGraphicFramePr>
        <p:xfrm>
          <a:off x="691119" y="2659732"/>
          <a:ext cx="8452882" cy="1824969"/>
        </p:xfrm>
        <a:graphic>
          <a:graphicData uri="http://schemas.openxmlformats.org/drawingml/2006/table">
            <a:tbl>
              <a:tblPr firstRow="1" bandRow="1">
                <a:tableStyleId>{5C22544A-7EE6-4342-B048-85BDC9FD1C3A}</a:tableStyleId>
              </a:tblPr>
              <a:tblGrid>
                <a:gridCol w="875115">
                  <a:extLst>
                    <a:ext uri="{9D8B030D-6E8A-4147-A177-3AD203B41FA5}">
                      <a16:colId xmlns:a16="http://schemas.microsoft.com/office/drawing/2014/main" val="20000"/>
                    </a:ext>
                  </a:extLst>
                </a:gridCol>
                <a:gridCol w="1270325">
                  <a:extLst>
                    <a:ext uri="{9D8B030D-6E8A-4147-A177-3AD203B41FA5}">
                      <a16:colId xmlns:a16="http://schemas.microsoft.com/office/drawing/2014/main" val="20001"/>
                    </a:ext>
                  </a:extLst>
                </a:gridCol>
                <a:gridCol w="2142984">
                  <a:extLst>
                    <a:ext uri="{9D8B030D-6E8A-4147-A177-3AD203B41FA5}">
                      <a16:colId xmlns:a16="http://schemas.microsoft.com/office/drawing/2014/main" val="3155421749"/>
                    </a:ext>
                  </a:extLst>
                </a:gridCol>
                <a:gridCol w="1811596">
                  <a:extLst>
                    <a:ext uri="{9D8B030D-6E8A-4147-A177-3AD203B41FA5}">
                      <a16:colId xmlns:a16="http://schemas.microsoft.com/office/drawing/2014/main" val="284070900"/>
                    </a:ext>
                  </a:extLst>
                </a:gridCol>
                <a:gridCol w="596501">
                  <a:extLst>
                    <a:ext uri="{9D8B030D-6E8A-4147-A177-3AD203B41FA5}">
                      <a16:colId xmlns:a16="http://schemas.microsoft.com/office/drawing/2014/main" val="1437149240"/>
                    </a:ext>
                  </a:extLst>
                </a:gridCol>
                <a:gridCol w="1756361">
                  <a:extLst>
                    <a:ext uri="{9D8B030D-6E8A-4147-A177-3AD203B41FA5}">
                      <a16:colId xmlns:a16="http://schemas.microsoft.com/office/drawing/2014/main" val="20003"/>
                    </a:ext>
                  </a:extLst>
                </a:gridCol>
              </a:tblGrid>
              <a:tr h="393404">
                <a:tc>
                  <a:txBody>
                    <a:bodyPr/>
                    <a:lstStyle/>
                    <a:p>
                      <a:pPr marL="0" marR="0" lvl="0" indent="0" algn="ctr" rtl="0">
                        <a:spcBef>
                          <a:spcPts val="0"/>
                        </a:spcBef>
                        <a:spcAft>
                          <a:spcPts val="0"/>
                        </a:spcAft>
                        <a:buNone/>
                      </a:pPr>
                      <a:r>
                        <a:rPr lang="en-US" sz="1100" u="none" strike="noStrike" cap="none" dirty="0"/>
                        <a:t>Level</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Age (as of Sept 1)</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Performance Opportunities</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Leotard Color</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Tights</a:t>
                      </a:r>
                      <a:endParaRPr sz="1100" u="none" strike="noStrike" cap="none" dirty="0"/>
                    </a:p>
                  </a:txBody>
                  <a:tcPr marL="91450" marR="91450" marT="45725" marB="45725" anchor="ctr"/>
                </a:tc>
                <a:tc>
                  <a:txBody>
                    <a:bodyPr/>
                    <a:lstStyle/>
                    <a:p>
                      <a:pPr marL="0" marR="0" lvl="0" indent="0" algn="ctr" rtl="0">
                        <a:spcBef>
                          <a:spcPts val="0"/>
                        </a:spcBef>
                        <a:spcAft>
                          <a:spcPts val="0"/>
                        </a:spcAft>
                        <a:buNone/>
                      </a:pPr>
                      <a:r>
                        <a:rPr lang="en-US" sz="1100" u="none" strike="noStrike" cap="none" dirty="0"/>
                        <a:t>Shoes</a:t>
                      </a:r>
                      <a:endParaRPr sz="1100" u="none" strike="noStrike" cap="none" dirty="0"/>
                    </a:p>
                  </a:txBody>
                  <a:tcPr marL="91450" marR="91450" marT="45725" marB="45725" anchor="ctr"/>
                </a:tc>
                <a:extLst>
                  <a:ext uri="{0D108BD9-81ED-4DB2-BD59-A6C34878D82A}">
                    <a16:rowId xmlns:a16="http://schemas.microsoft.com/office/drawing/2014/main" val="10000"/>
                  </a:ext>
                </a:extLst>
              </a:tr>
              <a:tr h="286313">
                <a:tc>
                  <a:txBody>
                    <a:bodyPr/>
                    <a:lstStyle/>
                    <a:p>
                      <a:pPr marL="0" marR="0" lvl="0" indent="0" algn="ctr" rtl="0">
                        <a:spcBef>
                          <a:spcPts val="0"/>
                        </a:spcBef>
                        <a:spcAft>
                          <a:spcPts val="0"/>
                        </a:spcAft>
                        <a:buNone/>
                      </a:pPr>
                      <a:r>
                        <a:rPr lang="en-US" sz="1100" u="none" strike="noStrike" cap="none" dirty="0"/>
                        <a:t>Duets</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2 years + adult</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End of Year in-class performance</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White, short or cap sleeve</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Pink</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Full sole pink ballet slippers</a:t>
                      </a:r>
                      <a:endParaRPr sz="1100" u="none" strike="noStrike" cap="none" dirty="0"/>
                    </a:p>
                  </a:txBody>
                  <a:tcPr marL="91450" marR="91450" marT="45725" marB="45725"/>
                </a:tc>
                <a:extLst>
                  <a:ext uri="{0D108BD9-81ED-4DB2-BD59-A6C34878D82A}">
                    <a16:rowId xmlns:a16="http://schemas.microsoft.com/office/drawing/2014/main" val="10001"/>
                  </a:ext>
                </a:extLst>
              </a:tr>
              <a:tr h="286313">
                <a:tc>
                  <a:txBody>
                    <a:bodyPr/>
                    <a:lstStyle/>
                    <a:p>
                      <a:pPr marL="0" marR="0" lvl="0" indent="0" algn="ctr" rtl="0">
                        <a:spcBef>
                          <a:spcPts val="0"/>
                        </a:spcBef>
                        <a:spcAft>
                          <a:spcPts val="0"/>
                        </a:spcAft>
                        <a:buNone/>
                      </a:pPr>
                      <a:r>
                        <a:rPr lang="en-US" sz="1100" u="none" strike="noStrike" cap="none" dirty="0"/>
                        <a:t>Creative 1</a:t>
                      </a:r>
                      <a:endParaRPr sz="11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100" u="none" strike="noStrike" cap="none" dirty="0"/>
                        <a:t>3 years</a:t>
                      </a:r>
                      <a:endParaRPr sz="110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End of Year in-class performance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White, short or cap sleeve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Pink</a:t>
                      </a:r>
                    </a:p>
                  </a:txBody>
                  <a:tcPr marL="91450" marR="91450" marT="45725" marB="45725"/>
                </a:tc>
                <a:tc>
                  <a:txBody>
                    <a:bodyPr/>
                    <a:lstStyle/>
                    <a:p>
                      <a:pPr marL="0" marR="0" lvl="0" indent="0" algn="ctr" rtl="0">
                        <a:spcBef>
                          <a:spcPts val="0"/>
                        </a:spcBef>
                        <a:spcAft>
                          <a:spcPts val="0"/>
                        </a:spcAft>
                        <a:buNone/>
                      </a:pPr>
                      <a:r>
                        <a:rPr lang="en-US" sz="1100" u="none" strike="noStrike" cap="none" dirty="0"/>
                        <a:t>Full sole pink ballet slippers</a:t>
                      </a:r>
                      <a:endParaRPr sz="1100" u="none" strike="noStrike" cap="none" dirty="0"/>
                    </a:p>
                  </a:txBody>
                  <a:tcPr marL="91450" marR="91450" marT="45725" marB="45725"/>
                </a:tc>
                <a:extLst>
                  <a:ext uri="{0D108BD9-81ED-4DB2-BD59-A6C34878D82A}">
                    <a16:rowId xmlns:a16="http://schemas.microsoft.com/office/drawing/2014/main" val="10002"/>
                  </a:ext>
                </a:extLst>
              </a:tr>
              <a:tr h="286313">
                <a:tc>
                  <a:txBody>
                    <a:bodyPr/>
                    <a:lstStyle/>
                    <a:p>
                      <a:pPr marL="0" marR="0" lvl="0" indent="0" algn="ctr" rtl="0">
                        <a:spcBef>
                          <a:spcPts val="0"/>
                        </a:spcBef>
                        <a:spcAft>
                          <a:spcPts val="0"/>
                        </a:spcAft>
                        <a:buNone/>
                      </a:pPr>
                      <a:r>
                        <a:rPr lang="en-US" sz="1100" u="none" strike="noStrike" cap="none" dirty="0"/>
                        <a:t>Creative 2</a:t>
                      </a:r>
                      <a:endParaRPr lang="en-US" sz="1100" u="none" strike="noStrike" cap="none" dirty="0">
                        <a:solidFill>
                          <a:schemeClr val="dk1"/>
                        </a:solidFill>
                        <a:latin typeface="+mn-lt"/>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100" u="none" strike="noStrike" cap="none" dirty="0"/>
                        <a:t>4 years</a:t>
                      </a:r>
                      <a:endParaRPr sz="110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End of Year in-class performance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White, short or cap sleeve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Pink</a:t>
                      </a:r>
                    </a:p>
                  </a:txBody>
                  <a:tcPr marL="91450" marR="91450" marT="45725" marB="45725"/>
                </a:tc>
                <a:tc>
                  <a:txBody>
                    <a:bodyPr/>
                    <a:lstStyle/>
                    <a:p>
                      <a:pPr marL="0" marR="0" lvl="0" indent="0" algn="ctr" rtl="0">
                        <a:spcBef>
                          <a:spcPts val="0"/>
                        </a:spcBef>
                        <a:spcAft>
                          <a:spcPts val="0"/>
                        </a:spcAft>
                        <a:buNone/>
                      </a:pPr>
                      <a:r>
                        <a:rPr lang="en-US" sz="1100" u="none" strike="noStrike" cap="none" dirty="0"/>
                        <a:t>Full sole pink ballet slippers</a:t>
                      </a:r>
                    </a:p>
                  </a:txBody>
                  <a:tcPr marL="91450" marR="91450" marT="45725" marB="45725"/>
                </a:tc>
                <a:extLst>
                  <a:ext uri="{0D108BD9-81ED-4DB2-BD59-A6C34878D82A}">
                    <a16:rowId xmlns:a16="http://schemas.microsoft.com/office/drawing/2014/main" val="10003"/>
                  </a:ext>
                </a:extLst>
              </a:tr>
              <a:tr h="286313">
                <a:tc>
                  <a:txBody>
                    <a:bodyPr/>
                    <a:lstStyle/>
                    <a:p>
                      <a:pPr marL="0" marR="0" lvl="0" indent="0" algn="ctr" rtl="0">
                        <a:spcBef>
                          <a:spcPts val="0"/>
                        </a:spcBef>
                        <a:spcAft>
                          <a:spcPts val="0"/>
                        </a:spcAft>
                        <a:buNone/>
                      </a:pPr>
                      <a:r>
                        <a:rPr lang="en-US" sz="1100" u="none" strike="noStrike" cap="none" dirty="0" err="1"/>
                        <a:t>PreBallet</a:t>
                      </a:r>
                      <a:r>
                        <a:rPr lang="en-US" sz="1100" u="none" strike="noStrike" cap="none" dirty="0"/>
                        <a:t> 1</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5 years</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Annual School Performance</a:t>
                      </a:r>
                      <a:endParaRPr sz="110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White, short or cap sleeve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Pink</a:t>
                      </a:r>
                    </a:p>
                  </a:txBody>
                  <a:tcPr marL="91450" marR="91450" marT="45725" marB="45725"/>
                </a:tc>
                <a:tc>
                  <a:txBody>
                    <a:bodyPr/>
                    <a:lstStyle/>
                    <a:p>
                      <a:pPr marL="0" marR="0" lvl="0" indent="0" algn="ctr" rtl="0">
                        <a:spcBef>
                          <a:spcPts val="0"/>
                        </a:spcBef>
                        <a:spcAft>
                          <a:spcPts val="0"/>
                        </a:spcAft>
                        <a:buNone/>
                      </a:pPr>
                      <a:r>
                        <a:rPr lang="en-US" sz="1100" u="none" strike="noStrike" cap="none" dirty="0"/>
                        <a:t>Full sole pink ballet slippers</a:t>
                      </a:r>
                      <a:endParaRPr sz="1100" u="none" strike="noStrike" cap="none" dirty="0"/>
                    </a:p>
                  </a:txBody>
                  <a:tcPr marL="91450" marR="91450" marT="45725" marB="45725"/>
                </a:tc>
                <a:extLst>
                  <a:ext uri="{0D108BD9-81ED-4DB2-BD59-A6C34878D82A}">
                    <a16:rowId xmlns:a16="http://schemas.microsoft.com/office/drawing/2014/main" val="10004"/>
                  </a:ext>
                </a:extLst>
              </a:tr>
              <a:tr h="286313">
                <a:tc>
                  <a:txBody>
                    <a:bodyPr/>
                    <a:lstStyle/>
                    <a:p>
                      <a:pPr marL="0" marR="0" lvl="0" indent="0" algn="ctr" rtl="0">
                        <a:spcBef>
                          <a:spcPts val="0"/>
                        </a:spcBef>
                        <a:spcAft>
                          <a:spcPts val="0"/>
                        </a:spcAft>
                        <a:buNone/>
                      </a:pPr>
                      <a:r>
                        <a:rPr lang="en-US" sz="1100" u="none" strike="noStrike" cap="none" dirty="0" err="1"/>
                        <a:t>PreBallet</a:t>
                      </a:r>
                      <a:r>
                        <a:rPr lang="en-US" sz="1100" u="none" strike="noStrike" cap="none" dirty="0"/>
                        <a:t> 2</a:t>
                      </a:r>
                      <a:endParaRPr sz="1100" u="none" strike="noStrike" cap="none" dirty="0"/>
                    </a:p>
                  </a:txBody>
                  <a:tcPr marL="91450" marR="91450" marT="45725" marB="45725"/>
                </a:tc>
                <a:tc>
                  <a:txBody>
                    <a:bodyPr/>
                    <a:lstStyle/>
                    <a:p>
                      <a:pPr marL="0" marR="0" lvl="0" indent="0" algn="ctr" rtl="0">
                        <a:spcBef>
                          <a:spcPts val="0"/>
                        </a:spcBef>
                        <a:spcAft>
                          <a:spcPts val="0"/>
                        </a:spcAft>
                        <a:buNone/>
                      </a:pPr>
                      <a:r>
                        <a:rPr lang="en-US" sz="1100" u="none" strike="noStrike" cap="none" dirty="0"/>
                        <a:t>6 years</a:t>
                      </a:r>
                      <a:endParaRPr sz="110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Annual School Performance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White, short or cap sleeve</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cap="none" dirty="0"/>
                        <a:t>Pink</a:t>
                      </a:r>
                    </a:p>
                  </a:txBody>
                  <a:tcPr marL="91450" marR="91450" marT="45725" marB="45725"/>
                </a:tc>
                <a:tc>
                  <a:txBody>
                    <a:bodyPr/>
                    <a:lstStyle/>
                    <a:p>
                      <a:pPr marL="0" marR="0" lvl="0" indent="0" algn="ctr" rtl="0">
                        <a:spcBef>
                          <a:spcPts val="0"/>
                        </a:spcBef>
                        <a:spcAft>
                          <a:spcPts val="0"/>
                        </a:spcAft>
                        <a:buNone/>
                      </a:pPr>
                      <a:r>
                        <a:rPr lang="en-US" sz="1100" u="none" strike="noStrike" cap="none" dirty="0"/>
                        <a:t>Full sole pink ballet slippers</a:t>
                      </a:r>
                      <a:endParaRPr sz="11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7688E356-5E5B-7342-8830-81F54001279D}"/>
              </a:ext>
            </a:extLst>
          </p:cNvPr>
          <p:cNvSpPr txBox="1"/>
          <p:nvPr/>
        </p:nvSpPr>
        <p:spPr>
          <a:xfrm>
            <a:off x="901404" y="4853556"/>
            <a:ext cx="8242597" cy="1200329"/>
          </a:xfrm>
          <a:prstGeom prst="rect">
            <a:avLst/>
          </a:prstGeom>
          <a:noFill/>
        </p:spPr>
        <p:txBody>
          <a:bodyPr wrap="square" rtlCol="0">
            <a:spAutoFit/>
          </a:bodyPr>
          <a:lstStyle/>
          <a:p>
            <a:pPr lvl="0"/>
            <a:r>
              <a:rPr lang="en-US" sz="1200" b="1" dirty="0">
                <a:solidFill>
                  <a:schemeClr val="dk1"/>
                </a:solidFill>
                <a:ea typeface="Calibri"/>
                <a:cs typeface="Calibri"/>
                <a:sym typeface="Calibri"/>
              </a:rPr>
              <a:t>Open Division</a:t>
            </a:r>
          </a:p>
          <a:p>
            <a:pPr lvl="0"/>
            <a:r>
              <a:rPr lang="en-US" sz="1200" dirty="0">
                <a:solidFill>
                  <a:schemeClr val="dk1"/>
                </a:solidFill>
                <a:ea typeface="Calibri"/>
                <a:cs typeface="Calibri"/>
                <a:sym typeface="Calibri"/>
              </a:rPr>
              <a:t>This division is for students thirteen years and up. These classes are an extension of our School Ballet classes, but allow for more flexibility. Classes at this level can be taken as a drop in class. *</a:t>
            </a:r>
            <a:r>
              <a:rPr lang="en-US" sz="1200" i="1" dirty="0">
                <a:solidFill>
                  <a:schemeClr val="dk1"/>
                </a:solidFill>
                <a:ea typeface="Calibri"/>
                <a:cs typeface="Calibri"/>
                <a:sym typeface="Calibri"/>
              </a:rPr>
              <a:t>There are no minimum requirements for Open Division. </a:t>
            </a:r>
            <a:r>
              <a:rPr lang="en-US" sz="1200" dirty="0">
                <a:solidFill>
                  <a:schemeClr val="dk1"/>
                </a:solidFill>
                <a:ea typeface="Calibri"/>
                <a:cs typeface="Calibri"/>
                <a:sym typeface="Calibri"/>
              </a:rPr>
              <a:t>Wear comfortable fitting dance clothing – most will wear leotard and tights, but ballet flats are a must, no matter the attire. $50 registration fee – covers any/all classes for the year + per class fee: $20 per class ($13 per hour), or $155 for a class card (10 classes), or class tuition rate.</a:t>
            </a:r>
          </a:p>
        </p:txBody>
      </p:sp>
    </p:spTree>
    <p:extLst>
      <p:ext uri="{BB962C8B-B14F-4D97-AF65-F5344CB8AC3E}">
        <p14:creationId xmlns:p14="http://schemas.microsoft.com/office/powerpoint/2010/main" val="3452186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4258</TotalTime>
  <Words>5620</Words>
  <Application>Microsoft Office PowerPoint</Application>
  <PresentationFormat>Custom</PresentationFormat>
  <Paragraphs>541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Table of Contents</vt:lpstr>
      <vt:lpstr>Contact Information</vt:lpstr>
      <vt:lpstr>Admissions Information </vt:lpstr>
      <vt:lpstr>Admissions Information </vt:lpstr>
      <vt:lpstr>Admissions Information </vt:lpstr>
      <vt:lpstr>Registration &amp; Tuition </vt:lpstr>
      <vt:lpstr>2023 – 2024 Tuition Table</vt:lpstr>
      <vt:lpstr>2023 – 2024 Divisions</vt:lpstr>
      <vt:lpstr>2023 – 2024 Divisions</vt:lpstr>
      <vt:lpstr>Class Uniform Dress Requirements - Ballet</vt:lpstr>
      <vt:lpstr>Jazz and Tap</vt:lpstr>
      <vt:lpstr>Modern</vt:lpstr>
      <vt:lpstr>Performance Opportunities</vt:lpstr>
      <vt:lpstr>Pointe Progression</vt:lpstr>
      <vt:lpstr>Summer Training</vt:lpstr>
      <vt:lpstr>Terms &amp; Agreements</vt:lpstr>
      <vt:lpstr>Terms &amp; Agreements (Cont.)</vt:lpstr>
      <vt:lpstr>2023 / 2024 School Year Calendar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my-designs.net</dc:creator>
  <cp:lastModifiedBy>Rachel Butler</cp:lastModifiedBy>
  <cp:revision>77</cp:revision>
  <cp:lastPrinted>2022-06-30T14:47:08Z</cp:lastPrinted>
  <dcterms:created xsi:type="dcterms:W3CDTF">2020-09-05T10:12:09Z</dcterms:created>
  <dcterms:modified xsi:type="dcterms:W3CDTF">2023-07-25T22:06:41Z</dcterms:modified>
  <cp:contentStatus/>
</cp:coreProperties>
</file>